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1" r:id="rId2"/>
    <p:sldId id="258" r:id="rId3"/>
    <p:sldId id="266" r:id="rId4"/>
    <p:sldId id="263" r:id="rId5"/>
    <p:sldId id="277" r:id="rId6"/>
    <p:sldId id="276" r:id="rId7"/>
    <p:sldId id="272" r:id="rId8"/>
    <p:sldId id="261" r:id="rId9"/>
    <p:sldId id="273" r:id="rId10"/>
    <p:sldId id="279" r:id="rId11"/>
    <p:sldId id="267" r:id="rId12"/>
    <p:sldId id="278" r:id="rId13"/>
    <p:sldId id="274" r:id="rId14"/>
    <p:sldId id="270" r:id="rId15"/>
    <p:sldId id="268" r:id="rId16"/>
    <p:sldId id="256" r:id="rId17"/>
    <p:sldId id="264" r:id="rId18"/>
    <p:sldId id="260" r:id="rId19"/>
    <p:sldId id="275" r:id="rId20"/>
    <p:sldId id="262" r:id="rId21"/>
    <p:sldId id="269" r:id="rId22"/>
    <p:sldId id="280" r:id="rId23"/>
    <p:sldId id="259" r:id="rId24"/>
    <p:sldId id="265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2" autoAdjust="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123326</c:v>
                </c:pt>
                <c:pt idx="4">
                  <c:v>59169</c:v>
                </c:pt>
                <c:pt idx="5">
                  <c:v>3345</c:v>
                </c:pt>
                <c:pt idx="6">
                  <c:v>2948</c:v>
                </c:pt>
                <c:pt idx="7">
                  <c:v>3217</c:v>
                </c:pt>
                <c:pt idx="8">
                  <c:v>19152</c:v>
                </c:pt>
                <c:pt idx="9">
                  <c:v>30507</c:v>
                </c:pt>
                <c:pt idx="10">
                  <c:v>6158</c:v>
                </c:pt>
                <c:pt idx="11">
                  <c:v>2933</c:v>
                </c:pt>
                <c:pt idx="12">
                  <c:v>70</c:v>
                </c:pt>
                <c:pt idx="13">
                  <c:v>96</c:v>
                </c:pt>
                <c:pt idx="14">
                  <c:v>135</c:v>
                </c:pt>
                <c:pt idx="15">
                  <c:v>1179</c:v>
                </c:pt>
                <c:pt idx="16">
                  <c:v>1453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Sheet1!$E$2:$E$18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66426</c:v>
                </c:pt>
                <c:pt idx="4">
                  <c:v>31165</c:v>
                </c:pt>
                <c:pt idx="5">
                  <c:v>1611</c:v>
                </c:pt>
                <c:pt idx="6">
                  <c:v>1195</c:v>
                </c:pt>
                <c:pt idx="7">
                  <c:v>1610</c:v>
                </c:pt>
                <c:pt idx="8">
                  <c:v>10072</c:v>
                </c:pt>
                <c:pt idx="9">
                  <c:v>16677</c:v>
                </c:pt>
                <c:pt idx="10">
                  <c:v>3175</c:v>
                </c:pt>
                <c:pt idx="11">
                  <c:v>1472</c:v>
                </c:pt>
                <c:pt idx="12">
                  <c:v>35</c:v>
                </c:pt>
                <c:pt idx="13">
                  <c:v>48</c:v>
                </c:pt>
                <c:pt idx="14">
                  <c:v>73</c:v>
                </c:pt>
                <c:pt idx="15">
                  <c:v>588</c:v>
                </c:pt>
                <c:pt idx="16">
                  <c:v>728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Sheet1!$F$2:$F$18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6551</c:v>
                </c:pt>
                <c:pt idx="4">
                  <c:v>1817</c:v>
                </c:pt>
                <c:pt idx="5">
                  <c:v>753</c:v>
                </c:pt>
                <c:pt idx="6">
                  <c:v>152</c:v>
                </c:pt>
                <c:pt idx="7">
                  <c:v>161</c:v>
                </c:pt>
                <c:pt idx="8">
                  <c:v>419</c:v>
                </c:pt>
                <c:pt idx="9">
                  <c:v>332</c:v>
                </c:pt>
                <c:pt idx="10">
                  <c:v>402</c:v>
                </c:pt>
                <c:pt idx="11">
                  <c:v>101</c:v>
                </c:pt>
                <c:pt idx="12">
                  <c:v>8</c:v>
                </c:pt>
                <c:pt idx="13">
                  <c:v>7</c:v>
                </c:pt>
                <c:pt idx="14">
                  <c:v>12</c:v>
                </c:pt>
                <c:pt idx="15">
                  <c:v>48</c:v>
                </c:pt>
                <c:pt idx="16">
                  <c:v>26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계열 6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Sheet1!$G$2:$G$18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5404</c:v>
                </c:pt>
                <c:pt idx="4">
                  <c:v>2805</c:v>
                </c:pt>
                <c:pt idx="5">
                  <c:v>245</c:v>
                </c:pt>
                <c:pt idx="6">
                  <c:v>140</c:v>
                </c:pt>
                <c:pt idx="7">
                  <c:v>182</c:v>
                </c:pt>
                <c:pt idx="8">
                  <c:v>817</c:v>
                </c:pt>
                <c:pt idx="9">
                  <c:v>1421</c:v>
                </c:pt>
                <c:pt idx="10">
                  <c:v>176</c:v>
                </c:pt>
                <c:pt idx="11">
                  <c:v>68</c:v>
                </c:pt>
                <c:pt idx="12">
                  <c:v>3</c:v>
                </c:pt>
                <c:pt idx="13">
                  <c:v>1</c:v>
                </c:pt>
                <c:pt idx="14">
                  <c:v>2</c:v>
                </c:pt>
                <c:pt idx="15">
                  <c:v>24</c:v>
                </c:pt>
                <c:pt idx="16">
                  <c:v>38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계열 7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Sheet1!$H$2:$H$18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5404</c:v>
                </c:pt>
                <c:pt idx="4">
                  <c:v>2805</c:v>
                </c:pt>
                <c:pt idx="5">
                  <c:v>245</c:v>
                </c:pt>
                <c:pt idx="6">
                  <c:v>140</c:v>
                </c:pt>
                <c:pt idx="7">
                  <c:v>181</c:v>
                </c:pt>
                <c:pt idx="8">
                  <c:v>818</c:v>
                </c:pt>
                <c:pt idx="9">
                  <c:v>1421</c:v>
                </c:pt>
                <c:pt idx="10">
                  <c:v>176</c:v>
                </c:pt>
                <c:pt idx="11">
                  <c:v>68</c:v>
                </c:pt>
                <c:pt idx="12">
                  <c:v>3</c:v>
                </c:pt>
                <c:pt idx="13">
                  <c:v>1</c:v>
                </c:pt>
                <c:pt idx="14">
                  <c:v>2</c:v>
                </c:pt>
                <c:pt idx="15">
                  <c:v>24</c:v>
                </c:pt>
                <c:pt idx="16">
                  <c:v>38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계열 8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Sheet1!$I$2:$I$18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1353</c:v>
                </c:pt>
                <c:pt idx="4">
                  <c:v>245</c:v>
                </c:pt>
                <c:pt idx="5">
                  <c:v>67</c:v>
                </c:pt>
                <c:pt idx="6">
                  <c:v>21</c:v>
                </c:pt>
                <c:pt idx="7">
                  <c:v>33</c:v>
                </c:pt>
                <c:pt idx="8">
                  <c:v>53</c:v>
                </c:pt>
                <c:pt idx="9">
                  <c:v>71</c:v>
                </c:pt>
                <c:pt idx="10">
                  <c:v>49</c:v>
                </c:pt>
                <c:pt idx="11">
                  <c:v>3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계열 9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Sheet1!$J$2:$J$18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491</c:v>
                </c:pt>
                <c:pt idx="4">
                  <c:v>258</c:v>
                </c:pt>
                <c:pt idx="5">
                  <c:v>18</c:v>
                </c:pt>
                <c:pt idx="6">
                  <c:v>23</c:v>
                </c:pt>
                <c:pt idx="7">
                  <c:v>23</c:v>
                </c:pt>
                <c:pt idx="8">
                  <c:v>93</c:v>
                </c:pt>
                <c:pt idx="9">
                  <c:v>101</c:v>
                </c:pt>
                <c:pt idx="10">
                  <c:v>25</c:v>
                </c:pt>
                <c:pt idx="11">
                  <c:v>10</c:v>
                </c:pt>
                <c:pt idx="12">
                  <c:v>0</c:v>
                </c:pt>
                <c:pt idx="13">
                  <c:v>0</c:v>
                </c:pt>
                <c:pt idx="14">
                  <c:v>2</c:v>
                </c:pt>
                <c:pt idx="15">
                  <c:v>1</c:v>
                </c:pt>
                <c:pt idx="16">
                  <c:v>7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계열 10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Sheet1!$K$2:$K$18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1024</c:v>
                </c:pt>
                <c:pt idx="4">
                  <c:v>725</c:v>
                </c:pt>
                <c:pt idx="5">
                  <c:v>15</c:v>
                </c:pt>
                <c:pt idx="6">
                  <c:v>15</c:v>
                </c:pt>
                <c:pt idx="7">
                  <c:v>31</c:v>
                </c:pt>
                <c:pt idx="8">
                  <c:v>137</c:v>
                </c:pt>
                <c:pt idx="9">
                  <c:v>527</c:v>
                </c:pt>
                <c:pt idx="10">
                  <c:v>34</c:v>
                </c:pt>
                <c:pt idx="11">
                  <c:v>10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계열 11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Sheet1!$L$2:$L$18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2536</c:v>
                </c:pt>
                <c:pt idx="4">
                  <c:v>1577</c:v>
                </c:pt>
                <c:pt idx="5">
                  <c:v>145</c:v>
                </c:pt>
                <c:pt idx="6">
                  <c:v>81</c:v>
                </c:pt>
                <c:pt idx="7">
                  <c:v>94</c:v>
                </c:pt>
                <c:pt idx="8">
                  <c:v>535</c:v>
                </c:pt>
                <c:pt idx="9">
                  <c:v>722</c:v>
                </c:pt>
                <c:pt idx="10">
                  <c:v>68</c:v>
                </c:pt>
                <c:pt idx="11">
                  <c:v>45</c:v>
                </c:pt>
                <c:pt idx="12">
                  <c:v>2</c:v>
                </c:pt>
                <c:pt idx="13">
                  <c:v>1</c:v>
                </c:pt>
                <c:pt idx="14">
                  <c:v>0</c:v>
                </c:pt>
                <c:pt idx="15">
                  <c:v>18</c:v>
                </c:pt>
                <c:pt idx="16">
                  <c:v>24</c:v>
                </c:pt>
              </c:numCache>
            </c:numRef>
          </c:val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계열 12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Sheet1!$M$2:$M$18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5404</c:v>
                </c:pt>
                <c:pt idx="4">
                  <c:v>2805</c:v>
                </c:pt>
                <c:pt idx="5">
                  <c:v>245</c:v>
                </c:pt>
                <c:pt idx="6">
                  <c:v>140</c:v>
                </c:pt>
                <c:pt idx="7">
                  <c:v>181</c:v>
                </c:pt>
                <c:pt idx="8">
                  <c:v>818</c:v>
                </c:pt>
                <c:pt idx="9">
                  <c:v>1421</c:v>
                </c:pt>
                <c:pt idx="10">
                  <c:v>176</c:v>
                </c:pt>
                <c:pt idx="11">
                  <c:v>68</c:v>
                </c:pt>
                <c:pt idx="12">
                  <c:v>3</c:v>
                </c:pt>
                <c:pt idx="13">
                  <c:v>1</c:v>
                </c:pt>
                <c:pt idx="14">
                  <c:v>2</c:v>
                </c:pt>
                <c:pt idx="15">
                  <c:v>24</c:v>
                </c:pt>
                <c:pt idx="16">
                  <c:v>38</c:v>
                </c:pt>
              </c:numCache>
            </c:numRef>
          </c:val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계열 13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Sheet1!$N$2:$N$18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2314</c:v>
                </c:pt>
                <c:pt idx="4">
                  <c:v>1467</c:v>
                </c:pt>
                <c:pt idx="5">
                  <c:v>140</c:v>
                </c:pt>
                <c:pt idx="6">
                  <c:v>74</c:v>
                </c:pt>
                <c:pt idx="7">
                  <c:v>89</c:v>
                </c:pt>
                <c:pt idx="8">
                  <c:v>497</c:v>
                </c:pt>
                <c:pt idx="9">
                  <c:v>667</c:v>
                </c:pt>
                <c:pt idx="10">
                  <c:v>67</c:v>
                </c:pt>
                <c:pt idx="11">
                  <c:v>42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16</c:v>
                </c:pt>
                <c:pt idx="16">
                  <c:v>22</c:v>
                </c:pt>
              </c:numCache>
            </c:numRef>
          </c:val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계열 14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Sheet1!$O$2:$O$18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1307</c:v>
                </c:pt>
                <c:pt idx="4">
                  <c:v>240</c:v>
                </c:pt>
                <c:pt idx="5">
                  <c:v>64</c:v>
                </c:pt>
                <c:pt idx="6">
                  <c:v>21</c:v>
                </c:pt>
                <c:pt idx="7">
                  <c:v>31</c:v>
                </c:pt>
                <c:pt idx="8">
                  <c:v>54</c:v>
                </c:pt>
                <c:pt idx="9">
                  <c:v>70</c:v>
                </c:pt>
                <c:pt idx="10">
                  <c:v>50</c:v>
                </c:pt>
                <c:pt idx="11">
                  <c:v>4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</c:numCache>
            </c:numRef>
          </c:val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계열 15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Sheet1!$P$2:$P$18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463</c:v>
                </c:pt>
                <c:pt idx="4">
                  <c:v>255</c:v>
                </c:pt>
                <c:pt idx="5">
                  <c:v>21</c:v>
                </c:pt>
                <c:pt idx="6">
                  <c:v>22</c:v>
                </c:pt>
                <c:pt idx="7">
                  <c:v>25</c:v>
                </c:pt>
                <c:pt idx="8">
                  <c:v>91</c:v>
                </c:pt>
                <c:pt idx="9">
                  <c:v>96</c:v>
                </c:pt>
                <c:pt idx="10">
                  <c:v>17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5</c:v>
                </c:pt>
              </c:numCache>
            </c:numRef>
          </c:val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계열 16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Sheet1!$Q$2:$Q$18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708</c:v>
                </c:pt>
                <c:pt idx="4">
                  <c:v>493</c:v>
                </c:pt>
                <c:pt idx="5">
                  <c:v>14</c:v>
                </c:pt>
                <c:pt idx="6">
                  <c:v>9</c:v>
                </c:pt>
                <c:pt idx="7">
                  <c:v>25</c:v>
                </c:pt>
                <c:pt idx="8">
                  <c:v>105</c:v>
                </c:pt>
                <c:pt idx="9">
                  <c:v>340</c:v>
                </c:pt>
                <c:pt idx="10">
                  <c:v>31</c:v>
                </c:pt>
                <c:pt idx="11">
                  <c:v>7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5</c:v>
                </c:pt>
              </c:numCache>
            </c:numRef>
          </c:val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계열 17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Sheet1!$R$2:$R$18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57</c:v>
                </c:pt>
                <c:pt idx="4">
                  <c:v>24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8</c:v>
                </c:pt>
                <c:pt idx="9">
                  <c:v>16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계열 18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Sheet1!$S$2:$S$18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272</c:v>
                </c:pt>
                <c:pt idx="4">
                  <c:v>216</c:v>
                </c:pt>
                <c:pt idx="5">
                  <c:v>1</c:v>
                </c:pt>
                <c:pt idx="6">
                  <c:v>2</c:v>
                </c:pt>
                <c:pt idx="7">
                  <c:v>6</c:v>
                </c:pt>
                <c:pt idx="8">
                  <c:v>29</c:v>
                </c:pt>
                <c:pt idx="9">
                  <c:v>178</c:v>
                </c:pt>
                <c:pt idx="10">
                  <c:v>3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</c:v>
                </c:pt>
                <c:pt idx="16">
                  <c:v>0</c:v>
                </c:pt>
              </c:numCache>
            </c:numRef>
          </c:val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계열 19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Sheet1!$T$2:$T$18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71</c:v>
                </c:pt>
                <c:pt idx="4">
                  <c:v>18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10</c:v>
                </c:pt>
                <c:pt idx="9">
                  <c:v>6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계열 20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Sheet1!$U$2:$U$18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212</c:v>
                </c:pt>
                <c:pt idx="4">
                  <c:v>92</c:v>
                </c:pt>
                <c:pt idx="5">
                  <c:v>5</c:v>
                </c:pt>
                <c:pt idx="6">
                  <c:v>10</c:v>
                </c:pt>
                <c:pt idx="7">
                  <c:v>5</c:v>
                </c:pt>
                <c:pt idx="8">
                  <c:v>24</c:v>
                </c:pt>
                <c:pt idx="9">
                  <c:v>48</c:v>
                </c:pt>
                <c:pt idx="10">
                  <c:v>8</c:v>
                </c:pt>
                <c:pt idx="11">
                  <c:v>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4</c:v>
                </c:pt>
              </c:numCache>
            </c:numRef>
          </c:val>
        </c:ser>
        <c:ser>
          <c:idx val="20"/>
          <c:order val="20"/>
          <c:tx>
            <c:strRef>
              <c:f>Sheet1!$V$1</c:f>
              <c:strCache>
                <c:ptCount val="1"/>
                <c:pt idx="0">
                  <c:v>계열 21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Sheet1!$V$2:$V$18</c:f>
              <c:numCache>
                <c:formatCode>General</c:formatCode>
                <c:ptCount val="17"/>
                <c:pt idx="0">
                  <c:v>2015</c:v>
                </c:pt>
                <c:pt idx="1">
                  <c:v>0</c:v>
                </c:pt>
                <c:pt idx="2">
                  <c:v>0</c:v>
                </c:pt>
                <c:pt idx="3">
                  <c:v>1159</c:v>
                </c:pt>
                <c:pt idx="4">
                  <c:v>807</c:v>
                </c:pt>
                <c:pt idx="5">
                  <c:v>32</c:v>
                </c:pt>
                <c:pt idx="6">
                  <c:v>29</c:v>
                </c:pt>
                <c:pt idx="7">
                  <c:v>33</c:v>
                </c:pt>
                <c:pt idx="8">
                  <c:v>184</c:v>
                </c:pt>
                <c:pt idx="9">
                  <c:v>529</c:v>
                </c:pt>
                <c:pt idx="10">
                  <c:v>31</c:v>
                </c:pt>
                <c:pt idx="11">
                  <c:v>12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4</c:v>
                </c:pt>
                <c:pt idx="16">
                  <c:v>7</c:v>
                </c:pt>
              </c:numCache>
            </c:numRef>
          </c:val>
        </c:ser>
        <c:ser>
          <c:idx val="21"/>
          <c:order val="21"/>
          <c:tx>
            <c:strRef>
              <c:f>Sheet1!$W$1</c:f>
              <c:strCache>
                <c:ptCount val="1"/>
                <c:pt idx="0">
                  <c:v>계열 22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Sheet1!$W$2:$W$18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132815</c:v>
                </c:pt>
                <c:pt idx="4">
                  <c:v>66057</c:v>
                </c:pt>
                <c:pt idx="5">
                  <c:v>3977</c:v>
                </c:pt>
                <c:pt idx="6">
                  <c:v>3089</c:v>
                </c:pt>
                <c:pt idx="7">
                  <c:v>3772</c:v>
                </c:pt>
                <c:pt idx="8">
                  <c:v>20807</c:v>
                </c:pt>
                <c:pt idx="9">
                  <c:v>34412</c:v>
                </c:pt>
                <c:pt idx="10">
                  <c:v>6903</c:v>
                </c:pt>
                <c:pt idx="11">
                  <c:v>3186</c:v>
                </c:pt>
                <c:pt idx="12">
                  <c:v>91</c:v>
                </c:pt>
                <c:pt idx="13">
                  <c:v>101</c:v>
                </c:pt>
                <c:pt idx="14">
                  <c:v>173</c:v>
                </c:pt>
                <c:pt idx="15">
                  <c:v>1383</c:v>
                </c:pt>
                <c:pt idx="16">
                  <c:v>1438</c:v>
                </c:pt>
              </c:numCache>
            </c:numRef>
          </c:val>
        </c:ser>
        <c:ser>
          <c:idx val="22"/>
          <c:order val="22"/>
          <c:tx>
            <c:strRef>
              <c:f>Sheet1!$X$1</c:f>
              <c:strCache>
                <c:ptCount val="1"/>
                <c:pt idx="0">
                  <c:v>계열 23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Sheet1!$X$2:$X$18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73131</c:v>
                </c:pt>
                <c:pt idx="4">
                  <c:v>36325</c:v>
                </c:pt>
                <c:pt idx="5">
                  <c:v>1948</c:v>
                </c:pt>
                <c:pt idx="6">
                  <c:v>1515</c:v>
                </c:pt>
                <c:pt idx="7">
                  <c:v>2010</c:v>
                </c:pt>
                <c:pt idx="8">
                  <c:v>11677</c:v>
                </c:pt>
                <c:pt idx="9">
                  <c:v>19175</c:v>
                </c:pt>
                <c:pt idx="10">
                  <c:v>3623</c:v>
                </c:pt>
                <c:pt idx="11">
                  <c:v>1596</c:v>
                </c:pt>
                <c:pt idx="12">
                  <c:v>45</c:v>
                </c:pt>
                <c:pt idx="13">
                  <c:v>50</c:v>
                </c:pt>
                <c:pt idx="14">
                  <c:v>85</c:v>
                </c:pt>
                <c:pt idx="15">
                  <c:v>683</c:v>
                </c:pt>
                <c:pt idx="16">
                  <c:v>733</c:v>
                </c:pt>
              </c:numCache>
            </c:numRef>
          </c:val>
        </c:ser>
        <c:ser>
          <c:idx val="23"/>
          <c:order val="23"/>
          <c:tx>
            <c:strRef>
              <c:f>Sheet1!$Y$1</c:f>
              <c:strCache>
                <c:ptCount val="1"/>
                <c:pt idx="0">
                  <c:v>계열 24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Sheet1!$Y$2:$Y$18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7188</c:v>
                </c:pt>
                <c:pt idx="4">
                  <c:v>1927</c:v>
                </c:pt>
                <c:pt idx="5">
                  <c:v>517</c:v>
                </c:pt>
                <c:pt idx="6">
                  <c:v>202</c:v>
                </c:pt>
                <c:pt idx="7">
                  <c:v>229</c:v>
                </c:pt>
                <c:pt idx="8">
                  <c:v>511</c:v>
                </c:pt>
                <c:pt idx="9">
                  <c:v>468</c:v>
                </c:pt>
                <c:pt idx="10">
                  <c:v>367</c:v>
                </c:pt>
                <c:pt idx="11">
                  <c:v>86</c:v>
                </c:pt>
                <c:pt idx="12">
                  <c:v>15</c:v>
                </c:pt>
                <c:pt idx="13">
                  <c:v>3</c:v>
                </c:pt>
                <c:pt idx="14">
                  <c:v>9</c:v>
                </c:pt>
                <c:pt idx="15">
                  <c:v>42</c:v>
                </c:pt>
                <c:pt idx="16">
                  <c:v>17</c:v>
                </c:pt>
              </c:numCache>
            </c:numRef>
          </c:val>
        </c:ser>
        <c:ser>
          <c:idx val="24"/>
          <c:order val="24"/>
          <c:tx>
            <c:strRef>
              <c:f>Sheet1!$Z$1</c:f>
              <c:strCache>
                <c:ptCount val="1"/>
                <c:pt idx="0">
                  <c:v>계열 25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Sheet1!$Z$2:$Z$18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5887</c:v>
                </c:pt>
                <c:pt idx="4">
                  <c:v>3204</c:v>
                </c:pt>
                <c:pt idx="5">
                  <c:v>334</c:v>
                </c:pt>
                <c:pt idx="6">
                  <c:v>193</c:v>
                </c:pt>
                <c:pt idx="7">
                  <c:v>201</c:v>
                </c:pt>
                <c:pt idx="8">
                  <c:v>938</c:v>
                </c:pt>
                <c:pt idx="9">
                  <c:v>1538</c:v>
                </c:pt>
                <c:pt idx="10">
                  <c:v>190</c:v>
                </c:pt>
                <c:pt idx="11">
                  <c:v>93</c:v>
                </c:pt>
                <c:pt idx="12">
                  <c:v>7</c:v>
                </c:pt>
                <c:pt idx="13">
                  <c:v>3</c:v>
                </c:pt>
                <c:pt idx="14">
                  <c:v>9</c:v>
                </c:pt>
                <c:pt idx="15">
                  <c:v>42</c:v>
                </c:pt>
                <c:pt idx="16">
                  <c:v>32</c:v>
                </c:pt>
              </c:numCache>
            </c:numRef>
          </c:val>
        </c:ser>
        <c:ser>
          <c:idx val="25"/>
          <c:order val="25"/>
          <c:tx>
            <c:strRef>
              <c:f>Sheet1!$AA$1</c:f>
              <c:strCache>
                <c:ptCount val="1"/>
                <c:pt idx="0">
                  <c:v>계열 26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Sheet1!$AA$2:$AA$18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5887</c:v>
                </c:pt>
                <c:pt idx="4">
                  <c:v>3204</c:v>
                </c:pt>
                <c:pt idx="5">
                  <c:v>333</c:v>
                </c:pt>
                <c:pt idx="6">
                  <c:v>193</c:v>
                </c:pt>
                <c:pt idx="7">
                  <c:v>201</c:v>
                </c:pt>
                <c:pt idx="8">
                  <c:v>938</c:v>
                </c:pt>
                <c:pt idx="9">
                  <c:v>1539</c:v>
                </c:pt>
                <c:pt idx="10">
                  <c:v>190</c:v>
                </c:pt>
                <c:pt idx="11">
                  <c:v>93</c:v>
                </c:pt>
                <c:pt idx="12">
                  <c:v>7</c:v>
                </c:pt>
                <c:pt idx="13">
                  <c:v>3</c:v>
                </c:pt>
                <c:pt idx="14">
                  <c:v>9</c:v>
                </c:pt>
                <c:pt idx="15">
                  <c:v>42</c:v>
                </c:pt>
                <c:pt idx="16">
                  <c:v>32</c:v>
                </c:pt>
              </c:numCache>
            </c:numRef>
          </c:val>
        </c:ser>
        <c:ser>
          <c:idx val="26"/>
          <c:order val="26"/>
          <c:tx>
            <c:strRef>
              <c:f>Sheet1!$AB$1</c:f>
              <c:strCache>
                <c:ptCount val="1"/>
                <c:pt idx="0">
                  <c:v>계열 27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Sheet1!$AB$2:$AB$18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1306</c:v>
                </c:pt>
                <c:pt idx="4">
                  <c:v>270</c:v>
                </c:pt>
                <c:pt idx="5">
                  <c:v>94</c:v>
                </c:pt>
                <c:pt idx="6">
                  <c:v>33</c:v>
                </c:pt>
                <c:pt idx="7">
                  <c:v>32</c:v>
                </c:pt>
                <c:pt idx="8">
                  <c:v>62</c:v>
                </c:pt>
                <c:pt idx="9">
                  <c:v>49</c:v>
                </c:pt>
                <c:pt idx="10">
                  <c:v>55</c:v>
                </c:pt>
                <c:pt idx="11">
                  <c:v>11</c:v>
                </c:pt>
                <c:pt idx="12">
                  <c:v>5</c:v>
                </c:pt>
                <c:pt idx="13">
                  <c:v>1</c:v>
                </c:pt>
                <c:pt idx="14">
                  <c:v>1</c:v>
                </c:pt>
                <c:pt idx="15">
                  <c:v>3</c:v>
                </c:pt>
                <c:pt idx="16">
                  <c:v>1</c:v>
                </c:pt>
              </c:numCache>
            </c:numRef>
          </c:val>
        </c:ser>
        <c:ser>
          <c:idx val="27"/>
          <c:order val="27"/>
          <c:tx>
            <c:strRef>
              <c:f>Sheet1!$AC$1</c:f>
              <c:strCache>
                <c:ptCount val="1"/>
                <c:pt idx="0">
                  <c:v>계열 28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Sheet1!$AC$2:$AC$18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489</c:v>
                </c:pt>
                <c:pt idx="4">
                  <c:v>244</c:v>
                </c:pt>
                <c:pt idx="5">
                  <c:v>27</c:v>
                </c:pt>
                <c:pt idx="6">
                  <c:v>15</c:v>
                </c:pt>
                <c:pt idx="7">
                  <c:v>20</c:v>
                </c:pt>
                <c:pt idx="8">
                  <c:v>96</c:v>
                </c:pt>
                <c:pt idx="9">
                  <c:v>86</c:v>
                </c:pt>
                <c:pt idx="10">
                  <c:v>20</c:v>
                </c:pt>
                <c:pt idx="11">
                  <c:v>13</c:v>
                </c:pt>
                <c:pt idx="12">
                  <c:v>0</c:v>
                </c:pt>
                <c:pt idx="13">
                  <c:v>1</c:v>
                </c:pt>
                <c:pt idx="14">
                  <c:v>2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</c:ser>
        <c:ser>
          <c:idx val="28"/>
          <c:order val="28"/>
          <c:tx>
            <c:strRef>
              <c:f>Sheet1!$AD$1</c:f>
              <c:strCache>
                <c:ptCount val="1"/>
                <c:pt idx="0">
                  <c:v>계열 29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Sheet1!$AD$2:$AD$18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1084</c:v>
                </c:pt>
                <c:pt idx="4">
                  <c:v>745</c:v>
                </c:pt>
                <c:pt idx="5">
                  <c:v>13</c:v>
                </c:pt>
                <c:pt idx="6">
                  <c:v>18</c:v>
                </c:pt>
                <c:pt idx="7">
                  <c:v>21</c:v>
                </c:pt>
                <c:pt idx="8">
                  <c:v>120</c:v>
                </c:pt>
                <c:pt idx="9">
                  <c:v>573</c:v>
                </c:pt>
                <c:pt idx="10">
                  <c:v>16</c:v>
                </c:pt>
                <c:pt idx="11">
                  <c:v>13</c:v>
                </c:pt>
                <c:pt idx="12">
                  <c:v>0</c:v>
                </c:pt>
                <c:pt idx="13">
                  <c:v>0</c:v>
                </c:pt>
                <c:pt idx="14">
                  <c:v>2</c:v>
                </c:pt>
                <c:pt idx="15">
                  <c:v>9</c:v>
                </c:pt>
                <c:pt idx="16">
                  <c:v>2</c:v>
                </c:pt>
              </c:numCache>
            </c:numRef>
          </c:val>
        </c:ser>
        <c:ser>
          <c:idx val="29"/>
          <c:order val="29"/>
          <c:tx>
            <c:strRef>
              <c:f>Sheet1!$AE$1</c:f>
              <c:strCache>
                <c:ptCount val="1"/>
                <c:pt idx="0">
                  <c:v>계열 30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Sheet1!$AE$2:$AE$18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3008</c:v>
                </c:pt>
                <c:pt idx="4">
                  <c:v>1945</c:v>
                </c:pt>
                <c:pt idx="5">
                  <c:v>199</c:v>
                </c:pt>
                <c:pt idx="6">
                  <c:v>127</c:v>
                </c:pt>
                <c:pt idx="7">
                  <c:v>128</c:v>
                </c:pt>
                <c:pt idx="8">
                  <c:v>660</c:v>
                </c:pt>
                <c:pt idx="9">
                  <c:v>831</c:v>
                </c:pt>
                <c:pt idx="10">
                  <c:v>99</c:v>
                </c:pt>
                <c:pt idx="11">
                  <c:v>56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25</c:v>
                </c:pt>
                <c:pt idx="16">
                  <c:v>24</c:v>
                </c:pt>
              </c:numCache>
            </c:numRef>
          </c:val>
        </c:ser>
        <c:ser>
          <c:idx val="30"/>
          <c:order val="30"/>
          <c:tx>
            <c:strRef>
              <c:f>Sheet1!$AF$1</c:f>
              <c:strCache>
                <c:ptCount val="1"/>
                <c:pt idx="0">
                  <c:v>계열 31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Sheet1!$AF$2:$AF$18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5887</c:v>
                </c:pt>
                <c:pt idx="4">
                  <c:v>3204</c:v>
                </c:pt>
                <c:pt idx="5">
                  <c:v>333</c:v>
                </c:pt>
                <c:pt idx="6">
                  <c:v>193</c:v>
                </c:pt>
                <c:pt idx="7">
                  <c:v>201</c:v>
                </c:pt>
                <c:pt idx="8">
                  <c:v>938</c:v>
                </c:pt>
                <c:pt idx="9">
                  <c:v>1539</c:v>
                </c:pt>
                <c:pt idx="10">
                  <c:v>190</c:v>
                </c:pt>
                <c:pt idx="11">
                  <c:v>93</c:v>
                </c:pt>
                <c:pt idx="12">
                  <c:v>7</c:v>
                </c:pt>
                <c:pt idx="13">
                  <c:v>3</c:v>
                </c:pt>
                <c:pt idx="14">
                  <c:v>9</c:v>
                </c:pt>
                <c:pt idx="15">
                  <c:v>42</c:v>
                </c:pt>
                <c:pt idx="16">
                  <c:v>32</c:v>
                </c:pt>
              </c:numCache>
            </c:numRef>
          </c:val>
        </c:ser>
        <c:ser>
          <c:idx val="31"/>
          <c:order val="31"/>
          <c:tx>
            <c:strRef>
              <c:f>Sheet1!$AG$1</c:f>
              <c:strCache>
                <c:ptCount val="1"/>
                <c:pt idx="0">
                  <c:v>계열 32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Sheet1!$AG$2:$AG$18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2776</c:v>
                </c:pt>
                <c:pt idx="4">
                  <c:v>1850</c:v>
                </c:pt>
                <c:pt idx="5">
                  <c:v>194</c:v>
                </c:pt>
                <c:pt idx="6">
                  <c:v>122</c:v>
                </c:pt>
                <c:pt idx="7">
                  <c:v>124</c:v>
                </c:pt>
                <c:pt idx="8">
                  <c:v>629</c:v>
                </c:pt>
                <c:pt idx="9">
                  <c:v>781</c:v>
                </c:pt>
                <c:pt idx="10">
                  <c:v>94</c:v>
                </c:pt>
                <c:pt idx="11">
                  <c:v>50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23</c:v>
                </c:pt>
                <c:pt idx="16">
                  <c:v>20</c:v>
                </c:pt>
              </c:numCache>
            </c:numRef>
          </c:val>
        </c:ser>
        <c:ser>
          <c:idx val="32"/>
          <c:order val="32"/>
          <c:tx>
            <c:strRef>
              <c:f>Sheet1!$AH$1</c:f>
              <c:strCache>
                <c:ptCount val="1"/>
                <c:pt idx="0">
                  <c:v>계열 33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Sheet1!$AH$2:$AH$18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1285</c:v>
                </c:pt>
                <c:pt idx="4">
                  <c:v>265</c:v>
                </c:pt>
                <c:pt idx="5">
                  <c:v>94</c:v>
                </c:pt>
                <c:pt idx="6">
                  <c:v>31</c:v>
                </c:pt>
                <c:pt idx="7">
                  <c:v>29</c:v>
                </c:pt>
                <c:pt idx="8">
                  <c:v>61</c:v>
                </c:pt>
                <c:pt idx="9">
                  <c:v>50</c:v>
                </c:pt>
                <c:pt idx="10">
                  <c:v>54</c:v>
                </c:pt>
                <c:pt idx="11">
                  <c:v>11</c:v>
                </c:pt>
                <c:pt idx="12">
                  <c:v>5</c:v>
                </c:pt>
                <c:pt idx="13">
                  <c:v>1</c:v>
                </c:pt>
                <c:pt idx="14">
                  <c:v>1</c:v>
                </c:pt>
                <c:pt idx="15">
                  <c:v>3</c:v>
                </c:pt>
                <c:pt idx="16">
                  <c:v>1</c:v>
                </c:pt>
              </c:numCache>
            </c:numRef>
          </c:val>
        </c:ser>
        <c:ser>
          <c:idx val="33"/>
          <c:order val="33"/>
          <c:tx>
            <c:strRef>
              <c:f>Sheet1!$AI$1</c:f>
              <c:strCache>
                <c:ptCount val="1"/>
                <c:pt idx="0">
                  <c:v>계열 34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Sheet1!$AI$2:$AI$18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468</c:v>
                </c:pt>
                <c:pt idx="4">
                  <c:v>234</c:v>
                </c:pt>
                <c:pt idx="5">
                  <c:v>27</c:v>
                </c:pt>
                <c:pt idx="6">
                  <c:v>14</c:v>
                </c:pt>
                <c:pt idx="7">
                  <c:v>18</c:v>
                </c:pt>
                <c:pt idx="8">
                  <c:v>89</c:v>
                </c:pt>
                <c:pt idx="9">
                  <c:v>86</c:v>
                </c:pt>
                <c:pt idx="10">
                  <c:v>14</c:v>
                </c:pt>
                <c:pt idx="11">
                  <c:v>10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4</c:v>
                </c:pt>
                <c:pt idx="16">
                  <c:v>4</c:v>
                </c:pt>
              </c:numCache>
            </c:numRef>
          </c:val>
        </c:ser>
        <c:ser>
          <c:idx val="34"/>
          <c:order val="34"/>
          <c:tx>
            <c:strRef>
              <c:f>Sheet1!$AJ$1</c:f>
              <c:strCache>
                <c:ptCount val="1"/>
                <c:pt idx="0">
                  <c:v>계열 35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Sheet1!$AJ$2:$AJ$18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690</c:v>
                </c:pt>
                <c:pt idx="4">
                  <c:v>432</c:v>
                </c:pt>
                <c:pt idx="5">
                  <c:v>8</c:v>
                </c:pt>
                <c:pt idx="6">
                  <c:v>11</c:v>
                </c:pt>
                <c:pt idx="7">
                  <c:v>20</c:v>
                </c:pt>
                <c:pt idx="8">
                  <c:v>102</c:v>
                </c:pt>
                <c:pt idx="9">
                  <c:v>291</c:v>
                </c:pt>
                <c:pt idx="10">
                  <c:v>15</c:v>
                </c:pt>
                <c:pt idx="11">
                  <c:v>12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9</c:v>
                </c:pt>
                <c:pt idx="16">
                  <c:v>2</c:v>
                </c:pt>
              </c:numCache>
            </c:numRef>
          </c:val>
        </c:ser>
        <c:ser>
          <c:idx val="35"/>
          <c:order val="35"/>
          <c:tx>
            <c:strRef>
              <c:f>Sheet1!$AK$1</c:f>
              <c:strCache>
                <c:ptCount val="1"/>
                <c:pt idx="0">
                  <c:v>계열 36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Sheet1!$AK$2:$AK$18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13</c:v>
                </c:pt>
                <c:pt idx="4">
                  <c:v>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36"/>
          <c:order val="36"/>
          <c:tx>
            <c:strRef>
              <c:f>Sheet1!$AL$1</c:f>
              <c:strCache>
                <c:ptCount val="1"/>
                <c:pt idx="0">
                  <c:v>계열 37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Sheet1!$AL$2:$AL$18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366</c:v>
                </c:pt>
                <c:pt idx="4">
                  <c:v>299</c:v>
                </c:pt>
                <c:pt idx="5">
                  <c:v>0</c:v>
                </c:pt>
                <c:pt idx="6">
                  <c:v>4</c:v>
                </c:pt>
                <c:pt idx="7">
                  <c:v>1</c:v>
                </c:pt>
                <c:pt idx="8">
                  <c:v>15</c:v>
                </c:pt>
                <c:pt idx="9">
                  <c:v>279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37"/>
          <c:order val="37"/>
          <c:tx>
            <c:strRef>
              <c:f>Sheet1!$AM$1</c:f>
              <c:strCache>
                <c:ptCount val="1"/>
                <c:pt idx="0">
                  <c:v>계열 38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Sheet1!$AM$2:$AM$18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82</c:v>
                </c:pt>
                <c:pt idx="4">
                  <c:v>17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5</c:v>
                </c:pt>
                <c:pt idx="9">
                  <c:v>7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38"/>
          <c:order val="38"/>
          <c:tx>
            <c:strRef>
              <c:f>Sheet1!$AN$1</c:f>
              <c:strCache>
                <c:ptCount val="1"/>
                <c:pt idx="0">
                  <c:v>계열 39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Sheet1!$AN$2:$AN$18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207</c:v>
                </c:pt>
                <c:pt idx="4">
                  <c:v>104</c:v>
                </c:pt>
                <c:pt idx="5">
                  <c:v>8</c:v>
                </c:pt>
                <c:pt idx="6">
                  <c:v>9</c:v>
                </c:pt>
                <c:pt idx="7">
                  <c:v>8</c:v>
                </c:pt>
                <c:pt idx="8">
                  <c:v>36</c:v>
                </c:pt>
                <c:pt idx="9">
                  <c:v>43</c:v>
                </c:pt>
                <c:pt idx="10">
                  <c:v>12</c:v>
                </c:pt>
                <c:pt idx="11">
                  <c:v>9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3</c:v>
                </c:pt>
                <c:pt idx="16">
                  <c:v>5</c:v>
                </c:pt>
              </c:numCache>
            </c:numRef>
          </c:val>
        </c:ser>
        <c:ser>
          <c:idx val="39"/>
          <c:order val="39"/>
          <c:tx>
            <c:strRef>
              <c:f>Sheet1!$AO$1</c:f>
              <c:strCache>
                <c:ptCount val="1"/>
                <c:pt idx="0">
                  <c:v>계열 40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Sheet1!$AO$2:$AO$18</c:f>
              <c:numCache>
                <c:formatCode>General</c:formatCode>
                <c:ptCount val="17"/>
                <c:pt idx="0">
                  <c:v>2016</c:v>
                </c:pt>
                <c:pt idx="1">
                  <c:v>0</c:v>
                </c:pt>
                <c:pt idx="2">
                  <c:v>0</c:v>
                </c:pt>
                <c:pt idx="3">
                  <c:v>1244</c:v>
                </c:pt>
                <c:pt idx="4">
                  <c:v>808</c:v>
                </c:pt>
                <c:pt idx="5">
                  <c:v>31</c:v>
                </c:pt>
                <c:pt idx="6">
                  <c:v>28</c:v>
                </c:pt>
                <c:pt idx="7">
                  <c:v>34</c:v>
                </c:pt>
                <c:pt idx="8">
                  <c:v>170</c:v>
                </c:pt>
                <c:pt idx="9">
                  <c:v>545</c:v>
                </c:pt>
                <c:pt idx="10">
                  <c:v>13</c:v>
                </c:pt>
                <c:pt idx="11">
                  <c:v>9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5</c:v>
                </c:pt>
              </c:numCache>
            </c:numRef>
          </c:val>
        </c:ser>
        <c:ser>
          <c:idx val="40"/>
          <c:order val="40"/>
          <c:tx>
            <c:strRef>
              <c:f>Sheet1!$AP$1</c:f>
              <c:strCache>
                <c:ptCount val="1"/>
                <c:pt idx="0">
                  <c:v>계열 41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Sheet1!$AP$2:$AP$18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131056</c:v>
                </c:pt>
                <c:pt idx="4">
                  <c:v>64253</c:v>
                </c:pt>
                <c:pt idx="5">
                  <c:v>4029</c:v>
                </c:pt>
                <c:pt idx="6">
                  <c:v>2794</c:v>
                </c:pt>
                <c:pt idx="7">
                  <c:v>3443</c:v>
                </c:pt>
                <c:pt idx="8">
                  <c:v>21205</c:v>
                </c:pt>
                <c:pt idx="9">
                  <c:v>32782</c:v>
                </c:pt>
                <c:pt idx="10">
                  <c:v>8368</c:v>
                </c:pt>
                <c:pt idx="11">
                  <c:v>3719</c:v>
                </c:pt>
                <c:pt idx="12">
                  <c:v>72</c:v>
                </c:pt>
                <c:pt idx="13">
                  <c:v>91</c:v>
                </c:pt>
                <c:pt idx="14">
                  <c:v>168</c:v>
                </c:pt>
                <c:pt idx="15">
                  <c:v>1500</c:v>
                </c:pt>
                <c:pt idx="16">
                  <c:v>1888</c:v>
                </c:pt>
              </c:numCache>
            </c:numRef>
          </c:val>
        </c:ser>
        <c:ser>
          <c:idx val="41"/>
          <c:order val="41"/>
          <c:tx>
            <c:strRef>
              <c:f>Sheet1!$AQ$1</c:f>
              <c:strCache>
                <c:ptCount val="1"/>
                <c:pt idx="0">
                  <c:v>계열 42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Sheet1!$AQ$2:$AQ$18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75235</c:v>
                </c:pt>
                <c:pt idx="4">
                  <c:v>36923</c:v>
                </c:pt>
                <c:pt idx="5">
                  <c:v>2010</c:v>
                </c:pt>
                <c:pt idx="6">
                  <c:v>1383</c:v>
                </c:pt>
                <c:pt idx="7">
                  <c:v>1730</c:v>
                </c:pt>
                <c:pt idx="8">
                  <c:v>12069</c:v>
                </c:pt>
                <c:pt idx="9">
                  <c:v>19731</c:v>
                </c:pt>
                <c:pt idx="10">
                  <c:v>4208</c:v>
                </c:pt>
                <c:pt idx="11">
                  <c:v>1849</c:v>
                </c:pt>
                <c:pt idx="12">
                  <c:v>36</c:v>
                </c:pt>
                <c:pt idx="13">
                  <c:v>44</c:v>
                </c:pt>
                <c:pt idx="14">
                  <c:v>85</c:v>
                </c:pt>
                <c:pt idx="15">
                  <c:v>733</c:v>
                </c:pt>
                <c:pt idx="16">
                  <c:v>951</c:v>
                </c:pt>
              </c:numCache>
            </c:numRef>
          </c:val>
        </c:ser>
        <c:ser>
          <c:idx val="42"/>
          <c:order val="42"/>
          <c:tx>
            <c:strRef>
              <c:f>Sheet1!$AR$1</c:f>
              <c:strCache>
                <c:ptCount val="1"/>
                <c:pt idx="0">
                  <c:v>계열 43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Sheet1!$AR$2:$AR$18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8441</c:v>
                </c:pt>
                <c:pt idx="4">
                  <c:v>2877</c:v>
                </c:pt>
                <c:pt idx="5">
                  <c:v>589</c:v>
                </c:pt>
                <c:pt idx="6">
                  <c:v>181</c:v>
                </c:pt>
                <c:pt idx="7">
                  <c:v>249</c:v>
                </c:pt>
                <c:pt idx="8">
                  <c:v>696</c:v>
                </c:pt>
                <c:pt idx="9">
                  <c:v>1162</c:v>
                </c:pt>
                <c:pt idx="10">
                  <c:v>659</c:v>
                </c:pt>
                <c:pt idx="11">
                  <c:v>152</c:v>
                </c:pt>
                <c:pt idx="12">
                  <c:v>13</c:v>
                </c:pt>
                <c:pt idx="13">
                  <c:v>10</c:v>
                </c:pt>
                <c:pt idx="14">
                  <c:v>21</c:v>
                </c:pt>
                <c:pt idx="15">
                  <c:v>79</c:v>
                </c:pt>
                <c:pt idx="16">
                  <c:v>29</c:v>
                </c:pt>
              </c:numCache>
            </c:numRef>
          </c:val>
        </c:ser>
        <c:ser>
          <c:idx val="43"/>
          <c:order val="43"/>
          <c:tx>
            <c:strRef>
              <c:f>Sheet1!$AS$1</c:f>
              <c:strCache>
                <c:ptCount val="1"/>
                <c:pt idx="0">
                  <c:v>계열 44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Sheet1!$AS$2:$AS$18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6537</c:v>
                </c:pt>
                <c:pt idx="4">
                  <c:v>3880</c:v>
                </c:pt>
                <c:pt idx="5">
                  <c:v>348</c:v>
                </c:pt>
                <c:pt idx="6">
                  <c:v>222</c:v>
                </c:pt>
                <c:pt idx="7">
                  <c:v>316</c:v>
                </c:pt>
                <c:pt idx="8">
                  <c:v>1129</c:v>
                </c:pt>
                <c:pt idx="9">
                  <c:v>1865</c:v>
                </c:pt>
                <c:pt idx="10">
                  <c:v>383</c:v>
                </c:pt>
                <c:pt idx="11">
                  <c:v>199</c:v>
                </c:pt>
                <c:pt idx="12">
                  <c:v>14</c:v>
                </c:pt>
                <c:pt idx="13">
                  <c:v>13</c:v>
                </c:pt>
                <c:pt idx="14">
                  <c:v>22</c:v>
                </c:pt>
                <c:pt idx="15">
                  <c:v>66</c:v>
                </c:pt>
                <c:pt idx="16">
                  <c:v>84</c:v>
                </c:pt>
              </c:numCache>
            </c:numRef>
          </c:val>
        </c:ser>
        <c:ser>
          <c:idx val="44"/>
          <c:order val="44"/>
          <c:tx>
            <c:strRef>
              <c:f>Sheet1!$AT$1</c:f>
              <c:strCache>
                <c:ptCount val="1"/>
                <c:pt idx="0">
                  <c:v>계열 45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Sheet1!$AT$2:$AT$18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6537</c:v>
                </c:pt>
                <c:pt idx="4">
                  <c:v>3880</c:v>
                </c:pt>
                <c:pt idx="5">
                  <c:v>348</c:v>
                </c:pt>
                <c:pt idx="6">
                  <c:v>222</c:v>
                </c:pt>
                <c:pt idx="7">
                  <c:v>316</c:v>
                </c:pt>
                <c:pt idx="8">
                  <c:v>1129</c:v>
                </c:pt>
                <c:pt idx="9">
                  <c:v>1865</c:v>
                </c:pt>
                <c:pt idx="10">
                  <c:v>383</c:v>
                </c:pt>
                <c:pt idx="11">
                  <c:v>199</c:v>
                </c:pt>
                <c:pt idx="12">
                  <c:v>14</c:v>
                </c:pt>
                <c:pt idx="13">
                  <c:v>13</c:v>
                </c:pt>
                <c:pt idx="14">
                  <c:v>22</c:v>
                </c:pt>
                <c:pt idx="15">
                  <c:v>66</c:v>
                </c:pt>
                <c:pt idx="16">
                  <c:v>84</c:v>
                </c:pt>
              </c:numCache>
            </c:numRef>
          </c:val>
        </c:ser>
        <c:ser>
          <c:idx val="45"/>
          <c:order val="45"/>
          <c:tx>
            <c:strRef>
              <c:f>Sheet1!$AU$1</c:f>
              <c:strCache>
                <c:ptCount val="1"/>
                <c:pt idx="0">
                  <c:v>계열 46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Sheet1!$AU$2:$AU$18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1195</c:v>
                </c:pt>
                <c:pt idx="4">
                  <c:v>250</c:v>
                </c:pt>
                <c:pt idx="5">
                  <c:v>75</c:v>
                </c:pt>
                <c:pt idx="6">
                  <c:v>22</c:v>
                </c:pt>
                <c:pt idx="7">
                  <c:v>39</c:v>
                </c:pt>
                <c:pt idx="8">
                  <c:v>57</c:v>
                </c:pt>
                <c:pt idx="9">
                  <c:v>57</c:v>
                </c:pt>
                <c:pt idx="10">
                  <c:v>88</c:v>
                </c:pt>
                <c:pt idx="11">
                  <c:v>13</c:v>
                </c:pt>
                <c:pt idx="12">
                  <c:v>7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1</c:v>
                </c:pt>
              </c:numCache>
            </c:numRef>
          </c:val>
        </c:ser>
        <c:ser>
          <c:idx val="46"/>
          <c:order val="46"/>
          <c:tx>
            <c:strRef>
              <c:f>Sheet1!$AV$1</c:f>
              <c:strCache>
                <c:ptCount val="1"/>
                <c:pt idx="0">
                  <c:v>계열 47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Sheet1!$AV$2:$AV$18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428</c:v>
                </c:pt>
                <c:pt idx="4">
                  <c:v>267</c:v>
                </c:pt>
                <c:pt idx="5">
                  <c:v>22</c:v>
                </c:pt>
                <c:pt idx="6">
                  <c:v>22</c:v>
                </c:pt>
                <c:pt idx="7">
                  <c:v>33</c:v>
                </c:pt>
                <c:pt idx="8">
                  <c:v>109</c:v>
                </c:pt>
                <c:pt idx="9">
                  <c:v>81</c:v>
                </c:pt>
                <c:pt idx="10">
                  <c:v>34</c:v>
                </c:pt>
                <c:pt idx="11">
                  <c:v>19</c:v>
                </c:pt>
                <c:pt idx="12">
                  <c:v>0</c:v>
                </c:pt>
                <c:pt idx="13">
                  <c:v>3</c:v>
                </c:pt>
                <c:pt idx="14">
                  <c:v>2</c:v>
                </c:pt>
                <c:pt idx="15">
                  <c:v>9</c:v>
                </c:pt>
                <c:pt idx="16">
                  <c:v>5</c:v>
                </c:pt>
              </c:numCache>
            </c:numRef>
          </c:val>
        </c:ser>
        <c:ser>
          <c:idx val="47"/>
          <c:order val="47"/>
          <c:tx>
            <c:strRef>
              <c:f>Sheet1!$AW$1</c:f>
              <c:strCache>
                <c:ptCount val="1"/>
                <c:pt idx="0">
                  <c:v>계열 48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Sheet1!$AW$2:$AW$18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1002</c:v>
                </c:pt>
                <c:pt idx="4">
                  <c:v>690</c:v>
                </c:pt>
                <c:pt idx="5">
                  <c:v>25</c:v>
                </c:pt>
                <c:pt idx="6">
                  <c:v>18</c:v>
                </c:pt>
                <c:pt idx="7">
                  <c:v>19</c:v>
                </c:pt>
                <c:pt idx="8">
                  <c:v>88</c:v>
                </c:pt>
                <c:pt idx="9">
                  <c:v>540</c:v>
                </c:pt>
                <c:pt idx="10">
                  <c:v>37</c:v>
                </c:pt>
                <c:pt idx="11">
                  <c:v>28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5</c:v>
                </c:pt>
                <c:pt idx="16">
                  <c:v>21</c:v>
                </c:pt>
              </c:numCache>
            </c:numRef>
          </c:val>
        </c:ser>
        <c:ser>
          <c:idx val="48"/>
          <c:order val="48"/>
          <c:tx>
            <c:strRef>
              <c:f>Sheet1!$AX$1</c:f>
              <c:strCache>
                <c:ptCount val="1"/>
                <c:pt idx="0">
                  <c:v>계열 49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Sheet1!$AX$2:$AX$18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3912</c:v>
                </c:pt>
                <c:pt idx="4">
                  <c:v>2673</c:v>
                </c:pt>
                <c:pt idx="5">
                  <c:v>226</c:v>
                </c:pt>
                <c:pt idx="6">
                  <c:v>160</c:v>
                </c:pt>
                <c:pt idx="7">
                  <c:v>225</c:v>
                </c:pt>
                <c:pt idx="8">
                  <c:v>875</c:v>
                </c:pt>
                <c:pt idx="9">
                  <c:v>1187</c:v>
                </c:pt>
                <c:pt idx="10">
                  <c:v>224</c:v>
                </c:pt>
                <c:pt idx="11">
                  <c:v>139</c:v>
                </c:pt>
                <c:pt idx="12">
                  <c:v>6</c:v>
                </c:pt>
                <c:pt idx="13">
                  <c:v>10</c:v>
                </c:pt>
                <c:pt idx="14">
                  <c:v>16</c:v>
                </c:pt>
                <c:pt idx="15">
                  <c:v>50</c:v>
                </c:pt>
                <c:pt idx="16">
                  <c:v>57</c:v>
                </c:pt>
              </c:numCache>
            </c:numRef>
          </c:val>
        </c:ser>
        <c:ser>
          <c:idx val="49"/>
          <c:order val="49"/>
          <c:tx>
            <c:strRef>
              <c:f>Sheet1!$AY$1</c:f>
              <c:strCache>
                <c:ptCount val="1"/>
                <c:pt idx="0">
                  <c:v>계열 50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Sheet1!$AY$2:$AY$18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6537</c:v>
                </c:pt>
                <c:pt idx="4">
                  <c:v>3880</c:v>
                </c:pt>
                <c:pt idx="5">
                  <c:v>348</c:v>
                </c:pt>
                <c:pt idx="6">
                  <c:v>222</c:v>
                </c:pt>
                <c:pt idx="7">
                  <c:v>316</c:v>
                </c:pt>
                <c:pt idx="8">
                  <c:v>1130</c:v>
                </c:pt>
                <c:pt idx="9">
                  <c:v>1864</c:v>
                </c:pt>
                <c:pt idx="10">
                  <c:v>383</c:v>
                </c:pt>
                <c:pt idx="11">
                  <c:v>199</c:v>
                </c:pt>
                <c:pt idx="12">
                  <c:v>14</c:v>
                </c:pt>
                <c:pt idx="13">
                  <c:v>13</c:v>
                </c:pt>
                <c:pt idx="14">
                  <c:v>22</c:v>
                </c:pt>
                <c:pt idx="15">
                  <c:v>66</c:v>
                </c:pt>
                <c:pt idx="16">
                  <c:v>84</c:v>
                </c:pt>
              </c:numCache>
            </c:numRef>
          </c:val>
        </c:ser>
        <c:ser>
          <c:idx val="50"/>
          <c:order val="50"/>
          <c:tx>
            <c:strRef>
              <c:f>Sheet1!$AZ$1</c:f>
              <c:strCache>
                <c:ptCount val="1"/>
                <c:pt idx="0">
                  <c:v>계열 51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Sheet1!$AZ$2:$AZ$18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3598</c:v>
                </c:pt>
                <c:pt idx="4">
                  <c:v>2555</c:v>
                </c:pt>
                <c:pt idx="5">
                  <c:v>221</c:v>
                </c:pt>
                <c:pt idx="6">
                  <c:v>156</c:v>
                </c:pt>
                <c:pt idx="7">
                  <c:v>220</c:v>
                </c:pt>
                <c:pt idx="8">
                  <c:v>855</c:v>
                </c:pt>
                <c:pt idx="9">
                  <c:v>1103</c:v>
                </c:pt>
                <c:pt idx="10">
                  <c:v>224</c:v>
                </c:pt>
                <c:pt idx="11">
                  <c:v>139</c:v>
                </c:pt>
                <c:pt idx="12">
                  <c:v>6</c:v>
                </c:pt>
                <c:pt idx="13">
                  <c:v>10</c:v>
                </c:pt>
                <c:pt idx="14">
                  <c:v>16</c:v>
                </c:pt>
                <c:pt idx="15">
                  <c:v>49</c:v>
                </c:pt>
                <c:pt idx="16">
                  <c:v>58</c:v>
                </c:pt>
              </c:numCache>
            </c:numRef>
          </c:val>
        </c:ser>
        <c:ser>
          <c:idx val="51"/>
          <c:order val="51"/>
          <c:tx>
            <c:strRef>
              <c:f>Sheet1!$BA$1</c:f>
              <c:strCache>
                <c:ptCount val="1"/>
                <c:pt idx="0">
                  <c:v>계열 52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Sheet1!$BA$2:$BA$18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1155</c:v>
                </c:pt>
                <c:pt idx="4">
                  <c:v>242</c:v>
                </c:pt>
                <c:pt idx="5">
                  <c:v>73</c:v>
                </c:pt>
                <c:pt idx="6">
                  <c:v>22</c:v>
                </c:pt>
                <c:pt idx="7">
                  <c:v>40</c:v>
                </c:pt>
                <c:pt idx="8">
                  <c:v>53</c:v>
                </c:pt>
                <c:pt idx="9">
                  <c:v>54</c:v>
                </c:pt>
                <c:pt idx="10">
                  <c:v>84</c:v>
                </c:pt>
                <c:pt idx="11">
                  <c:v>13</c:v>
                </c:pt>
                <c:pt idx="12">
                  <c:v>7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1</c:v>
                </c:pt>
              </c:numCache>
            </c:numRef>
          </c:val>
        </c:ser>
        <c:ser>
          <c:idx val="52"/>
          <c:order val="52"/>
          <c:tx>
            <c:strRef>
              <c:f>Sheet1!$BB$1</c:f>
              <c:strCache>
                <c:ptCount val="1"/>
                <c:pt idx="0">
                  <c:v>계열 53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Sheet1!$BB$2:$BB$18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441</c:v>
                </c:pt>
                <c:pt idx="4">
                  <c:v>229</c:v>
                </c:pt>
                <c:pt idx="5">
                  <c:v>19</c:v>
                </c:pt>
                <c:pt idx="6">
                  <c:v>16</c:v>
                </c:pt>
                <c:pt idx="7">
                  <c:v>27</c:v>
                </c:pt>
                <c:pt idx="8">
                  <c:v>94</c:v>
                </c:pt>
                <c:pt idx="9">
                  <c:v>73</c:v>
                </c:pt>
                <c:pt idx="10">
                  <c:v>30</c:v>
                </c:pt>
                <c:pt idx="11">
                  <c:v>16</c:v>
                </c:pt>
                <c:pt idx="12">
                  <c:v>0</c:v>
                </c:pt>
                <c:pt idx="13">
                  <c:v>3</c:v>
                </c:pt>
                <c:pt idx="14">
                  <c:v>2</c:v>
                </c:pt>
                <c:pt idx="15">
                  <c:v>7</c:v>
                </c:pt>
                <c:pt idx="16">
                  <c:v>4</c:v>
                </c:pt>
              </c:numCache>
            </c:numRef>
          </c:val>
        </c:ser>
        <c:ser>
          <c:idx val="53"/>
          <c:order val="53"/>
          <c:tx>
            <c:strRef>
              <c:f>Sheet1!$BC$1</c:f>
              <c:strCache>
                <c:ptCount val="1"/>
                <c:pt idx="0">
                  <c:v>계열 54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Sheet1!$BC$2:$BC$18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613</c:v>
                </c:pt>
                <c:pt idx="4">
                  <c:v>435</c:v>
                </c:pt>
                <c:pt idx="5">
                  <c:v>26</c:v>
                </c:pt>
                <c:pt idx="6">
                  <c:v>18</c:v>
                </c:pt>
                <c:pt idx="7">
                  <c:v>19</c:v>
                </c:pt>
                <c:pt idx="8">
                  <c:v>83</c:v>
                </c:pt>
                <c:pt idx="9">
                  <c:v>289</c:v>
                </c:pt>
                <c:pt idx="10">
                  <c:v>26</c:v>
                </c:pt>
                <c:pt idx="11">
                  <c:v>18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5</c:v>
                </c:pt>
                <c:pt idx="16">
                  <c:v>11</c:v>
                </c:pt>
              </c:numCache>
            </c:numRef>
          </c:val>
        </c:ser>
        <c:ser>
          <c:idx val="54"/>
          <c:order val="54"/>
          <c:tx>
            <c:strRef>
              <c:f>Sheet1!$BD$1</c:f>
              <c:strCache>
                <c:ptCount val="1"/>
                <c:pt idx="0">
                  <c:v>계열 55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Sheet1!$BD$2:$BD$18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4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</c:ser>
        <c:ser>
          <c:idx val="55"/>
          <c:order val="55"/>
          <c:tx>
            <c:strRef>
              <c:f>Sheet1!$BE$1</c:f>
              <c:strCache>
                <c:ptCount val="1"/>
                <c:pt idx="0">
                  <c:v>계열 56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Sheet1!$BE$2:$BE$18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355</c:v>
                </c:pt>
                <c:pt idx="4">
                  <c:v>254</c:v>
                </c:pt>
                <c:pt idx="5">
                  <c:v>2</c:v>
                </c:pt>
                <c:pt idx="6">
                  <c:v>0</c:v>
                </c:pt>
                <c:pt idx="7">
                  <c:v>2</c:v>
                </c:pt>
                <c:pt idx="8">
                  <c:v>7</c:v>
                </c:pt>
                <c:pt idx="9">
                  <c:v>243</c:v>
                </c:pt>
                <c:pt idx="10">
                  <c:v>10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7</c:v>
                </c:pt>
              </c:numCache>
            </c:numRef>
          </c:val>
        </c:ser>
        <c:ser>
          <c:idx val="56"/>
          <c:order val="56"/>
          <c:tx>
            <c:strRef>
              <c:f>Sheet1!$BF$1</c:f>
              <c:strCache>
                <c:ptCount val="1"/>
                <c:pt idx="0">
                  <c:v>계열 57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Sheet1!$BF$2:$BF$18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81</c:v>
                </c:pt>
                <c:pt idx="4">
                  <c:v>18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14</c:v>
                </c:pt>
                <c:pt idx="10">
                  <c:v>3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</c:numCache>
            </c:numRef>
          </c:val>
        </c:ser>
        <c:ser>
          <c:idx val="57"/>
          <c:order val="57"/>
          <c:tx>
            <c:strRef>
              <c:f>Sheet1!$BG$1</c:f>
              <c:strCache>
                <c:ptCount val="1"/>
                <c:pt idx="0">
                  <c:v>계열 58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Sheet1!$BG$2:$BG$18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289</c:v>
                </c:pt>
                <c:pt idx="4">
                  <c:v>143</c:v>
                </c:pt>
                <c:pt idx="5">
                  <c:v>6</c:v>
                </c:pt>
                <c:pt idx="6">
                  <c:v>9</c:v>
                </c:pt>
                <c:pt idx="7">
                  <c:v>7</c:v>
                </c:pt>
                <c:pt idx="8">
                  <c:v>36</c:v>
                </c:pt>
                <c:pt idx="9">
                  <c:v>85</c:v>
                </c:pt>
                <c:pt idx="10">
                  <c:v>6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</c:numCache>
            </c:numRef>
          </c:val>
        </c:ser>
        <c:ser>
          <c:idx val="58"/>
          <c:order val="58"/>
          <c:tx>
            <c:strRef>
              <c:f>Sheet1!$BH$1</c:f>
              <c:strCache>
                <c:ptCount val="1"/>
                <c:pt idx="0">
                  <c:v>계열 59</c:v>
                </c:pt>
              </c:strCache>
            </c:strRef>
          </c:tx>
          <c:invertIfNegative val="0"/>
          <c:cat>
            <c:strRef>
              <c:f>Sheet1!$A$2:$A$18</c:f>
              <c:strCache>
                <c:ptCount val="17"/>
                <c:pt idx="0">
                  <c:v>구분별(1)</c:v>
                </c:pt>
                <c:pt idx="1">
                  <c:v>구분별(1)</c:v>
                </c:pt>
                <c:pt idx="2">
                  <c:v>구분별(1)</c:v>
                </c:pt>
                <c:pt idx="3">
                  <c:v>계</c:v>
                </c:pt>
                <c:pt idx="4">
                  <c:v>계</c:v>
                </c:pt>
                <c:pt idx="5">
                  <c:v>계</c:v>
                </c:pt>
                <c:pt idx="6">
                  <c:v>계</c:v>
                </c:pt>
                <c:pt idx="7">
                  <c:v>계</c:v>
                </c:pt>
                <c:pt idx="8">
                  <c:v>계</c:v>
                </c:pt>
                <c:pt idx="9">
                  <c:v>계</c:v>
                </c:pt>
                <c:pt idx="10">
                  <c:v>대구</c:v>
                </c:pt>
                <c:pt idx="11">
                  <c:v>대구</c:v>
                </c:pt>
                <c:pt idx="12">
                  <c:v>대구</c:v>
                </c:pt>
                <c:pt idx="13">
                  <c:v>대구</c:v>
                </c:pt>
                <c:pt idx="14">
                  <c:v>대구</c:v>
                </c:pt>
                <c:pt idx="15">
                  <c:v>대구</c:v>
                </c:pt>
                <c:pt idx="16">
                  <c:v>대구</c:v>
                </c:pt>
              </c:strCache>
            </c:strRef>
          </c:cat>
          <c:val>
            <c:numRef>
              <c:f>Sheet1!$BH$2:$BH$18</c:f>
              <c:numCache>
                <c:formatCode>General</c:formatCode>
                <c:ptCount val="17"/>
                <c:pt idx="0">
                  <c:v>2017</c:v>
                </c:pt>
                <c:pt idx="1">
                  <c:v>0</c:v>
                </c:pt>
                <c:pt idx="2">
                  <c:v>0</c:v>
                </c:pt>
                <c:pt idx="3">
                  <c:v>1323</c:v>
                </c:pt>
                <c:pt idx="4">
                  <c:v>869</c:v>
                </c:pt>
                <c:pt idx="5">
                  <c:v>40</c:v>
                </c:pt>
                <c:pt idx="6">
                  <c:v>34</c:v>
                </c:pt>
                <c:pt idx="7">
                  <c:v>49</c:v>
                </c:pt>
                <c:pt idx="8">
                  <c:v>171</c:v>
                </c:pt>
                <c:pt idx="9">
                  <c:v>575</c:v>
                </c:pt>
                <c:pt idx="10">
                  <c:v>48</c:v>
                </c:pt>
                <c:pt idx="11">
                  <c:v>37</c:v>
                </c:pt>
                <c:pt idx="12">
                  <c:v>1</c:v>
                </c:pt>
                <c:pt idx="13">
                  <c:v>3</c:v>
                </c:pt>
                <c:pt idx="14">
                  <c:v>3</c:v>
                </c:pt>
                <c:pt idx="15">
                  <c:v>12</c:v>
                </c:pt>
                <c:pt idx="16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882112"/>
        <c:axId val="35883648"/>
      </c:barChart>
      <c:catAx>
        <c:axId val="35882112"/>
        <c:scaling>
          <c:orientation val="minMax"/>
        </c:scaling>
        <c:delete val="0"/>
        <c:axPos val="b"/>
        <c:majorTickMark val="out"/>
        <c:minorTickMark val="none"/>
        <c:tickLblPos val="nextTo"/>
        <c:crossAx val="35883648"/>
        <c:crosses val="autoZero"/>
        <c:auto val="1"/>
        <c:lblAlgn val="ctr"/>
        <c:lblOffset val="100"/>
        <c:noMultiLvlLbl val="0"/>
      </c:catAx>
      <c:valAx>
        <c:axId val="35883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58821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가계지출항목별(2)</c:v>
                </c:pt>
              </c:strCache>
            </c:strRef>
          </c:tx>
          <c:invertIfNegative val="0"/>
          <c:cat>
            <c:strRef>
              <c:f>Sheet1!$A$2:$A$126</c:f>
              <c:strCache>
                <c:ptCount val="125"/>
                <c:pt idx="0">
                  <c:v>가계지출항목별(1)</c:v>
                </c:pt>
                <c:pt idx="1">
                  <c:v>가구원수 (명)</c:v>
                </c:pt>
                <c:pt idx="2">
                  <c:v>가구주연령 (세)</c:v>
                </c:pt>
                <c:pt idx="3">
                  <c:v>가구분포 (%)</c:v>
                </c:pt>
                <c:pt idx="4">
                  <c:v>가계지출 (원)</c:v>
                </c:pt>
                <c:pt idx="5">
                  <c:v>소비지출 (원)</c:v>
                </c:pt>
                <c:pt idx="6">
                  <c:v>01.식료품 · 비주류음료 (원)</c:v>
                </c:pt>
                <c:pt idx="7">
                  <c:v>01.식료품 · 비주류음료 (원)</c:v>
                </c:pt>
                <c:pt idx="8">
                  <c:v>01.식료품 · 비주류음료 (원)</c:v>
                </c:pt>
                <c:pt idx="9">
                  <c:v>01.식료품 · 비주류음료 (원)</c:v>
                </c:pt>
                <c:pt idx="10">
                  <c:v>01.식료품 · 비주류음료 (원)</c:v>
                </c:pt>
                <c:pt idx="11">
                  <c:v>01.식료품 · 비주류음료 (원)</c:v>
                </c:pt>
                <c:pt idx="12">
                  <c:v>01.식료품 · 비주류음료 (원)</c:v>
                </c:pt>
                <c:pt idx="13">
                  <c:v>01.식료품 · 비주류음료 (원)</c:v>
                </c:pt>
                <c:pt idx="14">
                  <c:v>01.식료품 · 비주류음료 (원)</c:v>
                </c:pt>
                <c:pt idx="15">
                  <c:v>01.식료품 · 비주류음료 (원)</c:v>
                </c:pt>
                <c:pt idx="16">
                  <c:v>01.식료품 · 비주류음료 (원)</c:v>
                </c:pt>
                <c:pt idx="17">
                  <c:v>01.식료품 · 비주류음료 (원)</c:v>
                </c:pt>
                <c:pt idx="18">
                  <c:v>01.식료품 · 비주류음료 (원)</c:v>
                </c:pt>
                <c:pt idx="19">
                  <c:v>01.식료품 · 비주류음료 (원)</c:v>
                </c:pt>
                <c:pt idx="20">
                  <c:v>01.식료품 · 비주류음료 (원)</c:v>
                </c:pt>
                <c:pt idx="21">
                  <c:v>01.식료품 · 비주류음료 (원)</c:v>
                </c:pt>
                <c:pt idx="22">
                  <c:v>01.식료품 · 비주류음료 (원)</c:v>
                </c:pt>
                <c:pt idx="23">
                  <c:v>01.식료품 · 비주류음료 (원)</c:v>
                </c:pt>
                <c:pt idx="24">
                  <c:v>01.식료품 · 비주류음료 (원)</c:v>
                </c:pt>
                <c:pt idx="25">
                  <c:v>02.주류 · 담배 (원)</c:v>
                </c:pt>
                <c:pt idx="26">
                  <c:v>02.주류 · 담배 (원)</c:v>
                </c:pt>
                <c:pt idx="27">
                  <c:v>02.주류 · 담배 (원)</c:v>
                </c:pt>
                <c:pt idx="28">
                  <c:v>03.의류 · 신발 (원)</c:v>
                </c:pt>
                <c:pt idx="29">
                  <c:v>03.의류 · 신발 (원)</c:v>
                </c:pt>
                <c:pt idx="30">
                  <c:v>03.의류 · 신발 (원)</c:v>
                </c:pt>
                <c:pt idx="31">
                  <c:v>03.의류 · 신발 (원)</c:v>
                </c:pt>
                <c:pt idx="32">
                  <c:v>03.의류 · 신발 (원)</c:v>
                </c:pt>
                <c:pt idx="33">
                  <c:v>03.의류 · 신발 (원)</c:v>
                </c:pt>
                <c:pt idx="34">
                  <c:v>03.의류 · 신발 (원)</c:v>
                </c:pt>
                <c:pt idx="35">
                  <c:v>04.주거 · 수도 · 광열 (원)</c:v>
                </c:pt>
                <c:pt idx="36">
                  <c:v>04.주거 · 수도 · 광열 (원)</c:v>
                </c:pt>
                <c:pt idx="37">
                  <c:v>04.주거 · 수도 · 광열 (원)</c:v>
                </c:pt>
                <c:pt idx="38">
                  <c:v>04.주거 · 수도 · 광열 (원)</c:v>
                </c:pt>
                <c:pt idx="39">
                  <c:v>04.주거 · 수도 · 광열 (원)</c:v>
                </c:pt>
                <c:pt idx="40">
                  <c:v>04.주거 · 수도 · 광열 (원)</c:v>
                </c:pt>
                <c:pt idx="41">
                  <c:v>05.가정용품 · 가사서비스 (원)</c:v>
                </c:pt>
                <c:pt idx="42">
                  <c:v>05.가정용품 · 가사서비스 (원)</c:v>
                </c:pt>
                <c:pt idx="43">
                  <c:v>05.가정용품 · 가사서비스 (원)</c:v>
                </c:pt>
                <c:pt idx="44">
                  <c:v>05.가정용품 · 가사서비스 (원)</c:v>
                </c:pt>
                <c:pt idx="45">
                  <c:v>05.가정용품 · 가사서비스 (원)</c:v>
                </c:pt>
                <c:pt idx="46">
                  <c:v>05.가정용품 · 가사서비스 (원)</c:v>
                </c:pt>
                <c:pt idx="47">
                  <c:v>05.가정용품 · 가사서비스 (원)</c:v>
                </c:pt>
                <c:pt idx="48">
                  <c:v>05.가정용품 · 가사서비스 (원)</c:v>
                </c:pt>
                <c:pt idx="49">
                  <c:v>05.가정용품 · 가사서비스 (원)</c:v>
                </c:pt>
                <c:pt idx="50">
                  <c:v>05.가정용품 · 가사서비스 (원)</c:v>
                </c:pt>
                <c:pt idx="51">
                  <c:v>05.가정용품 · 가사서비스 (원)</c:v>
                </c:pt>
                <c:pt idx="52">
                  <c:v>06.보건 (원)</c:v>
                </c:pt>
                <c:pt idx="53">
                  <c:v>06.보건 (원)</c:v>
                </c:pt>
                <c:pt idx="54">
                  <c:v>06.보건 (원)</c:v>
                </c:pt>
                <c:pt idx="55">
                  <c:v>06.보건 (원)</c:v>
                </c:pt>
                <c:pt idx="56">
                  <c:v>06.보건 (원)</c:v>
                </c:pt>
                <c:pt idx="57">
                  <c:v>06.보건 (원)</c:v>
                </c:pt>
                <c:pt idx="58">
                  <c:v>06.보건 (원)</c:v>
                </c:pt>
                <c:pt idx="59">
                  <c:v>06.보건 (원)</c:v>
                </c:pt>
                <c:pt idx="60">
                  <c:v>07.교통 (원)</c:v>
                </c:pt>
                <c:pt idx="61">
                  <c:v>07.교통 (원)</c:v>
                </c:pt>
                <c:pt idx="62">
                  <c:v>07.교통 (원)</c:v>
                </c:pt>
                <c:pt idx="63">
                  <c:v>07.교통 (원)</c:v>
                </c:pt>
                <c:pt idx="64">
                  <c:v>07.교통 (원)</c:v>
                </c:pt>
                <c:pt idx="65">
                  <c:v>07.교통 (원)</c:v>
                </c:pt>
                <c:pt idx="66">
                  <c:v>07.교통 (원)</c:v>
                </c:pt>
                <c:pt idx="67">
                  <c:v>07.교통 (원)</c:v>
                </c:pt>
                <c:pt idx="68">
                  <c:v>07.교통 (원)</c:v>
                </c:pt>
                <c:pt idx="69">
                  <c:v>07.교통 (원)</c:v>
                </c:pt>
                <c:pt idx="70">
                  <c:v>08.통신 (원)</c:v>
                </c:pt>
                <c:pt idx="71">
                  <c:v>08.통신 (원)</c:v>
                </c:pt>
                <c:pt idx="72">
                  <c:v>08.통신 (원)</c:v>
                </c:pt>
                <c:pt idx="73">
                  <c:v>08.통신 (원)</c:v>
                </c:pt>
                <c:pt idx="74">
                  <c:v>09.오락 · 문화 (원)</c:v>
                </c:pt>
                <c:pt idx="75">
                  <c:v>09.오락 · 문화 (원)</c:v>
                </c:pt>
                <c:pt idx="76">
                  <c:v>09.오락 · 문화 (원)</c:v>
                </c:pt>
                <c:pt idx="77">
                  <c:v>09.오락 · 문화 (원)</c:v>
                </c:pt>
                <c:pt idx="78">
                  <c:v>09.오락 · 문화 (원)</c:v>
                </c:pt>
                <c:pt idx="79">
                  <c:v>09.오락 · 문화 (원)</c:v>
                </c:pt>
                <c:pt idx="80">
                  <c:v>09.오락 · 문화 (원)</c:v>
                </c:pt>
                <c:pt idx="81">
                  <c:v>09.오락 · 문화 (원)</c:v>
                </c:pt>
                <c:pt idx="82">
                  <c:v>09.오락 · 문화 (원)</c:v>
                </c:pt>
                <c:pt idx="83">
                  <c:v>09.오락 · 문화 (원)</c:v>
                </c:pt>
                <c:pt idx="84">
                  <c:v>09.오락 · 문화 (원)</c:v>
                </c:pt>
                <c:pt idx="85">
                  <c:v>09.오락 · 문화 (원)</c:v>
                </c:pt>
                <c:pt idx="86">
                  <c:v>09.오락 · 문화 (원)</c:v>
                </c:pt>
                <c:pt idx="87">
                  <c:v>09.오락 · 문화 (원)</c:v>
                </c:pt>
                <c:pt idx="88">
                  <c:v>09.오락 · 문화 (원)</c:v>
                </c:pt>
                <c:pt idx="89">
                  <c:v>09.오락 · 문화 (원)</c:v>
                </c:pt>
                <c:pt idx="90">
                  <c:v>09.오락 · 문화 (원)</c:v>
                </c:pt>
                <c:pt idx="91">
                  <c:v>09.오락 · 문화 (원)</c:v>
                </c:pt>
                <c:pt idx="92">
                  <c:v>09.오락 · 문화 (원)</c:v>
                </c:pt>
                <c:pt idx="93">
                  <c:v>09.오락 · 문화 (원)</c:v>
                </c:pt>
                <c:pt idx="94">
                  <c:v>09.오락 · 문화 (원)</c:v>
                </c:pt>
                <c:pt idx="95">
                  <c:v>10.교육 (원)</c:v>
                </c:pt>
                <c:pt idx="96">
                  <c:v>10.교육 (원)</c:v>
                </c:pt>
                <c:pt idx="97">
                  <c:v>10.교육 (원)</c:v>
                </c:pt>
                <c:pt idx="98">
                  <c:v>10.교육 (원)</c:v>
                </c:pt>
                <c:pt idx="99">
                  <c:v>10.교육 (원)</c:v>
                </c:pt>
                <c:pt idx="100">
                  <c:v>10.교육 (원)</c:v>
                </c:pt>
                <c:pt idx="101">
                  <c:v>10.교육 (원)</c:v>
                </c:pt>
                <c:pt idx="102">
                  <c:v>10.교육 (원)</c:v>
                </c:pt>
                <c:pt idx="103">
                  <c:v>10.교육 (원)</c:v>
                </c:pt>
                <c:pt idx="104">
                  <c:v>11.음식 · 숙박 (원)</c:v>
                </c:pt>
                <c:pt idx="105">
                  <c:v>11.음식 · 숙박 (원)</c:v>
                </c:pt>
                <c:pt idx="106">
                  <c:v>11.음식 · 숙박 (원)</c:v>
                </c:pt>
                <c:pt idx="107">
                  <c:v>12.기타상품 · 서비스 (원)</c:v>
                </c:pt>
                <c:pt idx="108">
                  <c:v>12.기타상품 · 서비스 (원)</c:v>
                </c:pt>
                <c:pt idx="109">
                  <c:v>12.기타상품 · 서비스 (원)</c:v>
                </c:pt>
                <c:pt idx="110">
                  <c:v>12.기타상품 · 서비스 (원)</c:v>
                </c:pt>
                <c:pt idx="111">
                  <c:v>12.기타상품 · 서비스 (원)</c:v>
                </c:pt>
                <c:pt idx="112">
                  <c:v>12.기타상품 · 서비스 (원)</c:v>
                </c:pt>
                <c:pt idx="113">
                  <c:v>12.기타상품 · 서비스 (원)</c:v>
                </c:pt>
                <c:pt idx="114">
                  <c:v>12.기타상품 · 서비스 (원)</c:v>
                </c:pt>
                <c:pt idx="115">
                  <c:v>12.기타상품 · 서비스 (원)</c:v>
                </c:pt>
                <c:pt idx="116">
                  <c:v>12.기타상품 · 서비스 (원)</c:v>
                </c:pt>
                <c:pt idx="117">
                  <c:v>비소비지출 (원)</c:v>
                </c:pt>
                <c:pt idx="118">
                  <c:v>비소비지출 (원)</c:v>
                </c:pt>
                <c:pt idx="119">
                  <c:v>비소비지출 (원)</c:v>
                </c:pt>
                <c:pt idx="120">
                  <c:v>비소비지출 (원)</c:v>
                </c:pt>
                <c:pt idx="121">
                  <c:v>비소비지출 (원)</c:v>
                </c:pt>
                <c:pt idx="122">
                  <c:v>비소비지출 (원)</c:v>
                </c:pt>
                <c:pt idx="123">
                  <c:v>비소비지출 (원)</c:v>
                </c:pt>
                <c:pt idx="124">
                  <c:v>비소비지출 (원)</c:v>
                </c:pt>
              </c:strCache>
            </c:strRef>
          </c:cat>
          <c:val>
            <c:numRef>
              <c:f>Sheet1!$B$2:$B$126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Sheet1!$A$2:$A$126</c:f>
              <c:strCache>
                <c:ptCount val="125"/>
                <c:pt idx="0">
                  <c:v>가계지출항목별(1)</c:v>
                </c:pt>
                <c:pt idx="1">
                  <c:v>가구원수 (명)</c:v>
                </c:pt>
                <c:pt idx="2">
                  <c:v>가구주연령 (세)</c:v>
                </c:pt>
                <c:pt idx="3">
                  <c:v>가구분포 (%)</c:v>
                </c:pt>
                <c:pt idx="4">
                  <c:v>가계지출 (원)</c:v>
                </c:pt>
                <c:pt idx="5">
                  <c:v>소비지출 (원)</c:v>
                </c:pt>
                <c:pt idx="6">
                  <c:v>01.식료품 · 비주류음료 (원)</c:v>
                </c:pt>
                <c:pt idx="7">
                  <c:v>01.식료품 · 비주류음료 (원)</c:v>
                </c:pt>
                <c:pt idx="8">
                  <c:v>01.식료품 · 비주류음료 (원)</c:v>
                </c:pt>
                <c:pt idx="9">
                  <c:v>01.식료품 · 비주류음료 (원)</c:v>
                </c:pt>
                <c:pt idx="10">
                  <c:v>01.식료품 · 비주류음료 (원)</c:v>
                </c:pt>
                <c:pt idx="11">
                  <c:v>01.식료품 · 비주류음료 (원)</c:v>
                </c:pt>
                <c:pt idx="12">
                  <c:v>01.식료품 · 비주류음료 (원)</c:v>
                </c:pt>
                <c:pt idx="13">
                  <c:v>01.식료품 · 비주류음료 (원)</c:v>
                </c:pt>
                <c:pt idx="14">
                  <c:v>01.식료품 · 비주류음료 (원)</c:v>
                </c:pt>
                <c:pt idx="15">
                  <c:v>01.식료품 · 비주류음료 (원)</c:v>
                </c:pt>
                <c:pt idx="16">
                  <c:v>01.식료품 · 비주류음료 (원)</c:v>
                </c:pt>
                <c:pt idx="17">
                  <c:v>01.식료품 · 비주류음료 (원)</c:v>
                </c:pt>
                <c:pt idx="18">
                  <c:v>01.식료품 · 비주류음료 (원)</c:v>
                </c:pt>
                <c:pt idx="19">
                  <c:v>01.식료품 · 비주류음료 (원)</c:v>
                </c:pt>
                <c:pt idx="20">
                  <c:v>01.식료품 · 비주류음료 (원)</c:v>
                </c:pt>
                <c:pt idx="21">
                  <c:v>01.식료품 · 비주류음료 (원)</c:v>
                </c:pt>
                <c:pt idx="22">
                  <c:v>01.식료품 · 비주류음료 (원)</c:v>
                </c:pt>
                <c:pt idx="23">
                  <c:v>01.식료품 · 비주류음료 (원)</c:v>
                </c:pt>
                <c:pt idx="24">
                  <c:v>01.식료품 · 비주류음료 (원)</c:v>
                </c:pt>
                <c:pt idx="25">
                  <c:v>02.주류 · 담배 (원)</c:v>
                </c:pt>
                <c:pt idx="26">
                  <c:v>02.주류 · 담배 (원)</c:v>
                </c:pt>
                <c:pt idx="27">
                  <c:v>02.주류 · 담배 (원)</c:v>
                </c:pt>
                <c:pt idx="28">
                  <c:v>03.의류 · 신발 (원)</c:v>
                </c:pt>
                <c:pt idx="29">
                  <c:v>03.의류 · 신발 (원)</c:v>
                </c:pt>
                <c:pt idx="30">
                  <c:v>03.의류 · 신발 (원)</c:v>
                </c:pt>
                <c:pt idx="31">
                  <c:v>03.의류 · 신발 (원)</c:v>
                </c:pt>
                <c:pt idx="32">
                  <c:v>03.의류 · 신발 (원)</c:v>
                </c:pt>
                <c:pt idx="33">
                  <c:v>03.의류 · 신발 (원)</c:v>
                </c:pt>
                <c:pt idx="34">
                  <c:v>03.의류 · 신발 (원)</c:v>
                </c:pt>
                <c:pt idx="35">
                  <c:v>04.주거 · 수도 · 광열 (원)</c:v>
                </c:pt>
                <c:pt idx="36">
                  <c:v>04.주거 · 수도 · 광열 (원)</c:v>
                </c:pt>
                <c:pt idx="37">
                  <c:v>04.주거 · 수도 · 광열 (원)</c:v>
                </c:pt>
                <c:pt idx="38">
                  <c:v>04.주거 · 수도 · 광열 (원)</c:v>
                </c:pt>
                <c:pt idx="39">
                  <c:v>04.주거 · 수도 · 광열 (원)</c:v>
                </c:pt>
                <c:pt idx="40">
                  <c:v>04.주거 · 수도 · 광열 (원)</c:v>
                </c:pt>
                <c:pt idx="41">
                  <c:v>05.가정용품 · 가사서비스 (원)</c:v>
                </c:pt>
                <c:pt idx="42">
                  <c:v>05.가정용품 · 가사서비스 (원)</c:v>
                </c:pt>
                <c:pt idx="43">
                  <c:v>05.가정용품 · 가사서비스 (원)</c:v>
                </c:pt>
                <c:pt idx="44">
                  <c:v>05.가정용품 · 가사서비스 (원)</c:v>
                </c:pt>
                <c:pt idx="45">
                  <c:v>05.가정용품 · 가사서비스 (원)</c:v>
                </c:pt>
                <c:pt idx="46">
                  <c:v>05.가정용품 · 가사서비스 (원)</c:v>
                </c:pt>
                <c:pt idx="47">
                  <c:v>05.가정용품 · 가사서비스 (원)</c:v>
                </c:pt>
                <c:pt idx="48">
                  <c:v>05.가정용품 · 가사서비스 (원)</c:v>
                </c:pt>
                <c:pt idx="49">
                  <c:v>05.가정용품 · 가사서비스 (원)</c:v>
                </c:pt>
                <c:pt idx="50">
                  <c:v>05.가정용품 · 가사서비스 (원)</c:v>
                </c:pt>
                <c:pt idx="51">
                  <c:v>05.가정용품 · 가사서비스 (원)</c:v>
                </c:pt>
                <c:pt idx="52">
                  <c:v>06.보건 (원)</c:v>
                </c:pt>
                <c:pt idx="53">
                  <c:v>06.보건 (원)</c:v>
                </c:pt>
                <c:pt idx="54">
                  <c:v>06.보건 (원)</c:v>
                </c:pt>
                <c:pt idx="55">
                  <c:v>06.보건 (원)</c:v>
                </c:pt>
                <c:pt idx="56">
                  <c:v>06.보건 (원)</c:v>
                </c:pt>
                <c:pt idx="57">
                  <c:v>06.보건 (원)</c:v>
                </c:pt>
                <c:pt idx="58">
                  <c:v>06.보건 (원)</c:v>
                </c:pt>
                <c:pt idx="59">
                  <c:v>06.보건 (원)</c:v>
                </c:pt>
                <c:pt idx="60">
                  <c:v>07.교통 (원)</c:v>
                </c:pt>
                <c:pt idx="61">
                  <c:v>07.교통 (원)</c:v>
                </c:pt>
                <c:pt idx="62">
                  <c:v>07.교통 (원)</c:v>
                </c:pt>
                <c:pt idx="63">
                  <c:v>07.교통 (원)</c:v>
                </c:pt>
                <c:pt idx="64">
                  <c:v>07.교통 (원)</c:v>
                </c:pt>
                <c:pt idx="65">
                  <c:v>07.교통 (원)</c:v>
                </c:pt>
                <c:pt idx="66">
                  <c:v>07.교통 (원)</c:v>
                </c:pt>
                <c:pt idx="67">
                  <c:v>07.교통 (원)</c:v>
                </c:pt>
                <c:pt idx="68">
                  <c:v>07.교통 (원)</c:v>
                </c:pt>
                <c:pt idx="69">
                  <c:v>07.교통 (원)</c:v>
                </c:pt>
                <c:pt idx="70">
                  <c:v>08.통신 (원)</c:v>
                </c:pt>
                <c:pt idx="71">
                  <c:v>08.통신 (원)</c:v>
                </c:pt>
                <c:pt idx="72">
                  <c:v>08.통신 (원)</c:v>
                </c:pt>
                <c:pt idx="73">
                  <c:v>08.통신 (원)</c:v>
                </c:pt>
                <c:pt idx="74">
                  <c:v>09.오락 · 문화 (원)</c:v>
                </c:pt>
                <c:pt idx="75">
                  <c:v>09.오락 · 문화 (원)</c:v>
                </c:pt>
                <c:pt idx="76">
                  <c:v>09.오락 · 문화 (원)</c:v>
                </c:pt>
                <c:pt idx="77">
                  <c:v>09.오락 · 문화 (원)</c:v>
                </c:pt>
                <c:pt idx="78">
                  <c:v>09.오락 · 문화 (원)</c:v>
                </c:pt>
                <c:pt idx="79">
                  <c:v>09.오락 · 문화 (원)</c:v>
                </c:pt>
                <c:pt idx="80">
                  <c:v>09.오락 · 문화 (원)</c:v>
                </c:pt>
                <c:pt idx="81">
                  <c:v>09.오락 · 문화 (원)</c:v>
                </c:pt>
                <c:pt idx="82">
                  <c:v>09.오락 · 문화 (원)</c:v>
                </c:pt>
                <c:pt idx="83">
                  <c:v>09.오락 · 문화 (원)</c:v>
                </c:pt>
                <c:pt idx="84">
                  <c:v>09.오락 · 문화 (원)</c:v>
                </c:pt>
                <c:pt idx="85">
                  <c:v>09.오락 · 문화 (원)</c:v>
                </c:pt>
                <c:pt idx="86">
                  <c:v>09.오락 · 문화 (원)</c:v>
                </c:pt>
                <c:pt idx="87">
                  <c:v>09.오락 · 문화 (원)</c:v>
                </c:pt>
                <c:pt idx="88">
                  <c:v>09.오락 · 문화 (원)</c:v>
                </c:pt>
                <c:pt idx="89">
                  <c:v>09.오락 · 문화 (원)</c:v>
                </c:pt>
                <c:pt idx="90">
                  <c:v>09.오락 · 문화 (원)</c:v>
                </c:pt>
                <c:pt idx="91">
                  <c:v>09.오락 · 문화 (원)</c:v>
                </c:pt>
                <c:pt idx="92">
                  <c:v>09.오락 · 문화 (원)</c:v>
                </c:pt>
                <c:pt idx="93">
                  <c:v>09.오락 · 문화 (원)</c:v>
                </c:pt>
                <c:pt idx="94">
                  <c:v>09.오락 · 문화 (원)</c:v>
                </c:pt>
                <c:pt idx="95">
                  <c:v>10.교육 (원)</c:v>
                </c:pt>
                <c:pt idx="96">
                  <c:v>10.교육 (원)</c:v>
                </c:pt>
                <c:pt idx="97">
                  <c:v>10.교육 (원)</c:v>
                </c:pt>
                <c:pt idx="98">
                  <c:v>10.교육 (원)</c:v>
                </c:pt>
                <c:pt idx="99">
                  <c:v>10.교육 (원)</c:v>
                </c:pt>
                <c:pt idx="100">
                  <c:v>10.교육 (원)</c:v>
                </c:pt>
                <c:pt idx="101">
                  <c:v>10.교육 (원)</c:v>
                </c:pt>
                <c:pt idx="102">
                  <c:v>10.교육 (원)</c:v>
                </c:pt>
                <c:pt idx="103">
                  <c:v>10.교육 (원)</c:v>
                </c:pt>
                <c:pt idx="104">
                  <c:v>11.음식 · 숙박 (원)</c:v>
                </c:pt>
                <c:pt idx="105">
                  <c:v>11.음식 · 숙박 (원)</c:v>
                </c:pt>
                <c:pt idx="106">
                  <c:v>11.음식 · 숙박 (원)</c:v>
                </c:pt>
                <c:pt idx="107">
                  <c:v>12.기타상품 · 서비스 (원)</c:v>
                </c:pt>
                <c:pt idx="108">
                  <c:v>12.기타상품 · 서비스 (원)</c:v>
                </c:pt>
                <c:pt idx="109">
                  <c:v>12.기타상품 · 서비스 (원)</c:v>
                </c:pt>
                <c:pt idx="110">
                  <c:v>12.기타상품 · 서비스 (원)</c:v>
                </c:pt>
                <c:pt idx="111">
                  <c:v>12.기타상품 · 서비스 (원)</c:v>
                </c:pt>
                <c:pt idx="112">
                  <c:v>12.기타상품 · 서비스 (원)</c:v>
                </c:pt>
                <c:pt idx="113">
                  <c:v>12.기타상품 · 서비스 (원)</c:v>
                </c:pt>
                <c:pt idx="114">
                  <c:v>12.기타상품 · 서비스 (원)</c:v>
                </c:pt>
                <c:pt idx="115">
                  <c:v>12.기타상품 · 서비스 (원)</c:v>
                </c:pt>
                <c:pt idx="116">
                  <c:v>12.기타상품 · 서비스 (원)</c:v>
                </c:pt>
                <c:pt idx="117">
                  <c:v>비소비지출 (원)</c:v>
                </c:pt>
                <c:pt idx="118">
                  <c:v>비소비지출 (원)</c:v>
                </c:pt>
                <c:pt idx="119">
                  <c:v>비소비지출 (원)</c:v>
                </c:pt>
                <c:pt idx="120">
                  <c:v>비소비지출 (원)</c:v>
                </c:pt>
                <c:pt idx="121">
                  <c:v>비소비지출 (원)</c:v>
                </c:pt>
                <c:pt idx="122">
                  <c:v>비소비지출 (원)</c:v>
                </c:pt>
                <c:pt idx="123">
                  <c:v>비소비지출 (원)</c:v>
                </c:pt>
                <c:pt idx="124">
                  <c:v>비소비지출 (원)</c:v>
                </c:pt>
              </c:strCache>
            </c:strRef>
          </c:cat>
          <c:val>
            <c:numRef>
              <c:f>Sheet1!$C$2:$C$126</c:f>
              <c:numCache>
                <c:formatCode>General</c:formatCode>
                <c:ptCount val="125"/>
                <c:pt idx="0">
                  <c:v>0</c:v>
                </c:pt>
                <c:pt idx="1">
                  <c:v>2.46</c:v>
                </c:pt>
                <c:pt idx="2">
                  <c:v>51.57</c:v>
                </c:pt>
                <c:pt idx="3">
                  <c:v>100</c:v>
                </c:pt>
                <c:pt idx="4">
                  <c:v>3316143</c:v>
                </c:pt>
                <c:pt idx="5">
                  <c:v>2556823</c:v>
                </c:pt>
                <c:pt idx="6">
                  <c:v>360273</c:v>
                </c:pt>
                <c:pt idx="7">
                  <c:v>16292</c:v>
                </c:pt>
                <c:pt idx="8">
                  <c:v>16289</c:v>
                </c:pt>
                <c:pt idx="9">
                  <c:v>22533</c:v>
                </c:pt>
                <c:pt idx="10">
                  <c:v>54831</c:v>
                </c:pt>
                <c:pt idx="11">
                  <c:v>11138</c:v>
                </c:pt>
                <c:pt idx="12">
                  <c:v>22891</c:v>
                </c:pt>
                <c:pt idx="13">
                  <c:v>8103</c:v>
                </c:pt>
                <c:pt idx="14">
                  <c:v>7847</c:v>
                </c:pt>
                <c:pt idx="15">
                  <c:v>27427</c:v>
                </c:pt>
                <c:pt idx="16">
                  <c:v>3012</c:v>
                </c:pt>
                <c:pt idx="17">
                  <c:v>44259</c:v>
                </c:pt>
                <c:pt idx="18">
                  <c:v>40849</c:v>
                </c:pt>
                <c:pt idx="19">
                  <c:v>4486</c:v>
                </c:pt>
                <c:pt idx="20">
                  <c:v>26141</c:v>
                </c:pt>
                <c:pt idx="21">
                  <c:v>14050</c:v>
                </c:pt>
                <c:pt idx="22">
                  <c:v>17968</c:v>
                </c:pt>
                <c:pt idx="23">
                  <c:v>8437</c:v>
                </c:pt>
                <c:pt idx="24">
                  <c:v>13720</c:v>
                </c:pt>
                <c:pt idx="25">
                  <c:v>34813</c:v>
                </c:pt>
                <c:pt idx="26">
                  <c:v>15115</c:v>
                </c:pt>
                <c:pt idx="27">
                  <c:v>19698</c:v>
                </c:pt>
                <c:pt idx="28">
                  <c:v>159018</c:v>
                </c:pt>
                <c:pt idx="29">
                  <c:v>116842</c:v>
                </c:pt>
                <c:pt idx="30">
                  <c:v>8634</c:v>
                </c:pt>
                <c:pt idx="31">
                  <c:v>6842</c:v>
                </c:pt>
                <c:pt idx="32">
                  <c:v>4831</c:v>
                </c:pt>
                <c:pt idx="33">
                  <c:v>21599</c:v>
                </c:pt>
                <c:pt idx="34">
                  <c:v>270</c:v>
                </c:pt>
                <c:pt idx="35">
                  <c:v>282999</c:v>
                </c:pt>
                <c:pt idx="36">
                  <c:v>104618</c:v>
                </c:pt>
                <c:pt idx="37">
                  <c:v>25070</c:v>
                </c:pt>
                <c:pt idx="38">
                  <c:v>19896</c:v>
                </c:pt>
                <c:pt idx="39">
                  <c:v>48103</c:v>
                </c:pt>
                <c:pt idx="40">
                  <c:v>85313</c:v>
                </c:pt>
                <c:pt idx="41">
                  <c:v>112030</c:v>
                </c:pt>
                <c:pt idx="42">
                  <c:v>20953</c:v>
                </c:pt>
                <c:pt idx="43">
                  <c:v>1743</c:v>
                </c:pt>
                <c:pt idx="44">
                  <c:v>0</c:v>
                </c:pt>
                <c:pt idx="45">
                  <c:v>8463</c:v>
                </c:pt>
                <c:pt idx="46">
                  <c:v>37747</c:v>
                </c:pt>
                <c:pt idx="47">
                  <c:v>7441</c:v>
                </c:pt>
                <c:pt idx="48">
                  <c:v>8542</c:v>
                </c:pt>
                <c:pt idx="49">
                  <c:v>6528</c:v>
                </c:pt>
                <c:pt idx="50">
                  <c:v>12564</c:v>
                </c:pt>
                <c:pt idx="51">
                  <c:v>7884</c:v>
                </c:pt>
                <c:pt idx="52">
                  <c:v>181796</c:v>
                </c:pt>
                <c:pt idx="53">
                  <c:v>49029</c:v>
                </c:pt>
                <c:pt idx="54">
                  <c:v>5819</c:v>
                </c:pt>
                <c:pt idx="55">
                  <c:v>8136</c:v>
                </c:pt>
                <c:pt idx="56">
                  <c:v>57423</c:v>
                </c:pt>
                <c:pt idx="57">
                  <c:v>30368</c:v>
                </c:pt>
                <c:pt idx="58">
                  <c:v>1614</c:v>
                </c:pt>
                <c:pt idx="59">
                  <c:v>29408</c:v>
                </c:pt>
                <c:pt idx="60">
                  <c:v>369150</c:v>
                </c:pt>
                <c:pt idx="61">
                  <c:v>164425</c:v>
                </c:pt>
                <c:pt idx="62">
                  <c:v>1379</c:v>
                </c:pt>
                <c:pt idx="63">
                  <c:v>23497</c:v>
                </c:pt>
                <c:pt idx="64">
                  <c:v>103526</c:v>
                </c:pt>
                <c:pt idx="65">
                  <c:v>11836</c:v>
                </c:pt>
                <c:pt idx="66">
                  <c:v>6674</c:v>
                </c:pt>
                <c:pt idx="67">
                  <c:v>21317</c:v>
                </c:pt>
                <c:pt idx="68">
                  <c:v>29863</c:v>
                </c:pt>
                <c:pt idx="69">
                  <c:v>6633</c:v>
                </c:pt>
                <c:pt idx="70">
                  <c:v>137838</c:v>
                </c:pt>
                <c:pt idx="71">
                  <c:v>368</c:v>
                </c:pt>
                <c:pt idx="72">
                  <c:v>31943</c:v>
                </c:pt>
                <c:pt idx="73">
                  <c:v>105527</c:v>
                </c:pt>
                <c:pt idx="74">
                  <c:v>174693</c:v>
                </c:pt>
                <c:pt idx="75">
                  <c:v>6937</c:v>
                </c:pt>
                <c:pt idx="76">
                  <c:v>801</c:v>
                </c:pt>
                <c:pt idx="77">
                  <c:v>8225</c:v>
                </c:pt>
                <c:pt idx="78">
                  <c:v>0</c:v>
                </c:pt>
                <c:pt idx="79">
                  <c:v>802</c:v>
                </c:pt>
                <c:pt idx="80">
                  <c:v>1022</c:v>
                </c:pt>
                <c:pt idx="81">
                  <c:v>910</c:v>
                </c:pt>
                <c:pt idx="82">
                  <c:v>104</c:v>
                </c:pt>
                <c:pt idx="83">
                  <c:v>7487</c:v>
                </c:pt>
                <c:pt idx="84">
                  <c:v>5710</c:v>
                </c:pt>
                <c:pt idx="85">
                  <c:v>4133</c:v>
                </c:pt>
                <c:pt idx="86">
                  <c:v>4901</c:v>
                </c:pt>
                <c:pt idx="87">
                  <c:v>2730</c:v>
                </c:pt>
                <c:pt idx="88">
                  <c:v>21485</c:v>
                </c:pt>
                <c:pt idx="89">
                  <c:v>33248</c:v>
                </c:pt>
                <c:pt idx="90">
                  <c:v>517</c:v>
                </c:pt>
                <c:pt idx="91">
                  <c:v>12157</c:v>
                </c:pt>
                <c:pt idx="92">
                  <c:v>1400</c:v>
                </c:pt>
                <c:pt idx="93">
                  <c:v>3431</c:v>
                </c:pt>
                <c:pt idx="94">
                  <c:v>58109</c:v>
                </c:pt>
                <c:pt idx="95">
                  <c:v>188343</c:v>
                </c:pt>
                <c:pt idx="96">
                  <c:v>72022</c:v>
                </c:pt>
                <c:pt idx="97">
                  <c:v>6428</c:v>
                </c:pt>
                <c:pt idx="98">
                  <c:v>9485</c:v>
                </c:pt>
                <c:pt idx="99">
                  <c:v>56109</c:v>
                </c:pt>
                <c:pt idx="100">
                  <c:v>108725</c:v>
                </c:pt>
                <c:pt idx="101">
                  <c:v>101593</c:v>
                </c:pt>
                <c:pt idx="102">
                  <c:v>7133</c:v>
                </c:pt>
                <c:pt idx="103">
                  <c:v>7595</c:v>
                </c:pt>
                <c:pt idx="104">
                  <c:v>354158</c:v>
                </c:pt>
                <c:pt idx="105">
                  <c:v>341002</c:v>
                </c:pt>
                <c:pt idx="106">
                  <c:v>13156</c:v>
                </c:pt>
                <c:pt idx="107">
                  <c:v>201712</c:v>
                </c:pt>
                <c:pt idx="108">
                  <c:v>34196</c:v>
                </c:pt>
                <c:pt idx="109">
                  <c:v>1063</c:v>
                </c:pt>
                <c:pt idx="110">
                  <c:v>43854</c:v>
                </c:pt>
                <c:pt idx="111">
                  <c:v>3377</c:v>
                </c:pt>
                <c:pt idx="112">
                  <c:v>17646</c:v>
                </c:pt>
                <c:pt idx="113">
                  <c:v>7524</c:v>
                </c:pt>
                <c:pt idx="114">
                  <c:v>62148</c:v>
                </c:pt>
                <c:pt idx="115">
                  <c:v>223</c:v>
                </c:pt>
                <c:pt idx="116">
                  <c:v>31681</c:v>
                </c:pt>
                <c:pt idx="117">
                  <c:v>759319</c:v>
                </c:pt>
                <c:pt idx="118">
                  <c:v>141142</c:v>
                </c:pt>
                <c:pt idx="119">
                  <c:v>9699</c:v>
                </c:pt>
                <c:pt idx="120">
                  <c:v>115274</c:v>
                </c:pt>
                <c:pt idx="121">
                  <c:v>119792</c:v>
                </c:pt>
                <c:pt idx="122">
                  <c:v>67631</c:v>
                </c:pt>
                <c:pt idx="123">
                  <c:v>221353</c:v>
                </c:pt>
                <c:pt idx="124">
                  <c:v>84427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20172</c:v>
                </c:pt>
              </c:strCache>
            </c:strRef>
          </c:tx>
          <c:invertIfNegative val="0"/>
          <c:cat>
            <c:strRef>
              <c:f>Sheet1!$A$2:$A$126</c:f>
              <c:strCache>
                <c:ptCount val="125"/>
                <c:pt idx="0">
                  <c:v>가계지출항목별(1)</c:v>
                </c:pt>
                <c:pt idx="1">
                  <c:v>가구원수 (명)</c:v>
                </c:pt>
                <c:pt idx="2">
                  <c:v>가구주연령 (세)</c:v>
                </c:pt>
                <c:pt idx="3">
                  <c:v>가구분포 (%)</c:v>
                </c:pt>
                <c:pt idx="4">
                  <c:v>가계지출 (원)</c:v>
                </c:pt>
                <c:pt idx="5">
                  <c:v>소비지출 (원)</c:v>
                </c:pt>
                <c:pt idx="6">
                  <c:v>01.식료품 · 비주류음료 (원)</c:v>
                </c:pt>
                <c:pt idx="7">
                  <c:v>01.식료품 · 비주류음료 (원)</c:v>
                </c:pt>
                <c:pt idx="8">
                  <c:v>01.식료품 · 비주류음료 (원)</c:v>
                </c:pt>
                <c:pt idx="9">
                  <c:v>01.식료품 · 비주류음료 (원)</c:v>
                </c:pt>
                <c:pt idx="10">
                  <c:v>01.식료품 · 비주류음료 (원)</c:v>
                </c:pt>
                <c:pt idx="11">
                  <c:v>01.식료품 · 비주류음료 (원)</c:v>
                </c:pt>
                <c:pt idx="12">
                  <c:v>01.식료품 · 비주류음료 (원)</c:v>
                </c:pt>
                <c:pt idx="13">
                  <c:v>01.식료품 · 비주류음료 (원)</c:v>
                </c:pt>
                <c:pt idx="14">
                  <c:v>01.식료품 · 비주류음료 (원)</c:v>
                </c:pt>
                <c:pt idx="15">
                  <c:v>01.식료품 · 비주류음료 (원)</c:v>
                </c:pt>
                <c:pt idx="16">
                  <c:v>01.식료품 · 비주류음료 (원)</c:v>
                </c:pt>
                <c:pt idx="17">
                  <c:v>01.식료품 · 비주류음료 (원)</c:v>
                </c:pt>
                <c:pt idx="18">
                  <c:v>01.식료품 · 비주류음료 (원)</c:v>
                </c:pt>
                <c:pt idx="19">
                  <c:v>01.식료품 · 비주류음료 (원)</c:v>
                </c:pt>
                <c:pt idx="20">
                  <c:v>01.식료품 · 비주류음료 (원)</c:v>
                </c:pt>
                <c:pt idx="21">
                  <c:v>01.식료품 · 비주류음료 (원)</c:v>
                </c:pt>
                <c:pt idx="22">
                  <c:v>01.식료품 · 비주류음료 (원)</c:v>
                </c:pt>
                <c:pt idx="23">
                  <c:v>01.식료품 · 비주류음료 (원)</c:v>
                </c:pt>
                <c:pt idx="24">
                  <c:v>01.식료품 · 비주류음료 (원)</c:v>
                </c:pt>
                <c:pt idx="25">
                  <c:v>02.주류 · 담배 (원)</c:v>
                </c:pt>
                <c:pt idx="26">
                  <c:v>02.주류 · 담배 (원)</c:v>
                </c:pt>
                <c:pt idx="27">
                  <c:v>02.주류 · 담배 (원)</c:v>
                </c:pt>
                <c:pt idx="28">
                  <c:v>03.의류 · 신발 (원)</c:v>
                </c:pt>
                <c:pt idx="29">
                  <c:v>03.의류 · 신발 (원)</c:v>
                </c:pt>
                <c:pt idx="30">
                  <c:v>03.의류 · 신발 (원)</c:v>
                </c:pt>
                <c:pt idx="31">
                  <c:v>03.의류 · 신발 (원)</c:v>
                </c:pt>
                <c:pt idx="32">
                  <c:v>03.의류 · 신발 (원)</c:v>
                </c:pt>
                <c:pt idx="33">
                  <c:v>03.의류 · 신발 (원)</c:v>
                </c:pt>
                <c:pt idx="34">
                  <c:v>03.의류 · 신발 (원)</c:v>
                </c:pt>
                <c:pt idx="35">
                  <c:v>04.주거 · 수도 · 광열 (원)</c:v>
                </c:pt>
                <c:pt idx="36">
                  <c:v>04.주거 · 수도 · 광열 (원)</c:v>
                </c:pt>
                <c:pt idx="37">
                  <c:v>04.주거 · 수도 · 광열 (원)</c:v>
                </c:pt>
                <c:pt idx="38">
                  <c:v>04.주거 · 수도 · 광열 (원)</c:v>
                </c:pt>
                <c:pt idx="39">
                  <c:v>04.주거 · 수도 · 광열 (원)</c:v>
                </c:pt>
                <c:pt idx="40">
                  <c:v>04.주거 · 수도 · 광열 (원)</c:v>
                </c:pt>
                <c:pt idx="41">
                  <c:v>05.가정용품 · 가사서비스 (원)</c:v>
                </c:pt>
                <c:pt idx="42">
                  <c:v>05.가정용품 · 가사서비스 (원)</c:v>
                </c:pt>
                <c:pt idx="43">
                  <c:v>05.가정용품 · 가사서비스 (원)</c:v>
                </c:pt>
                <c:pt idx="44">
                  <c:v>05.가정용품 · 가사서비스 (원)</c:v>
                </c:pt>
                <c:pt idx="45">
                  <c:v>05.가정용품 · 가사서비스 (원)</c:v>
                </c:pt>
                <c:pt idx="46">
                  <c:v>05.가정용품 · 가사서비스 (원)</c:v>
                </c:pt>
                <c:pt idx="47">
                  <c:v>05.가정용품 · 가사서비스 (원)</c:v>
                </c:pt>
                <c:pt idx="48">
                  <c:v>05.가정용품 · 가사서비스 (원)</c:v>
                </c:pt>
                <c:pt idx="49">
                  <c:v>05.가정용품 · 가사서비스 (원)</c:v>
                </c:pt>
                <c:pt idx="50">
                  <c:v>05.가정용품 · 가사서비스 (원)</c:v>
                </c:pt>
                <c:pt idx="51">
                  <c:v>05.가정용품 · 가사서비스 (원)</c:v>
                </c:pt>
                <c:pt idx="52">
                  <c:v>06.보건 (원)</c:v>
                </c:pt>
                <c:pt idx="53">
                  <c:v>06.보건 (원)</c:v>
                </c:pt>
                <c:pt idx="54">
                  <c:v>06.보건 (원)</c:v>
                </c:pt>
                <c:pt idx="55">
                  <c:v>06.보건 (원)</c:v>
                </c:pt>
                <c:pt idx="56">
                  <c:v>06.보건 (원)</c:v>
                </c:pt>
                <c:pt idx="57">
                  <c:v>06.보건 (원)</c:v>
                </c:pt>
                <c:pt idx="58">
                  <c:v>06.보건 (원)</c:v>
                </c:pt>
                <c:pt idx="59">
                  <c:v>06.보건 (원)</c:v>
                </c:pt>
                <c:pt idx="60">
                  <c:v>07.교통 (원)</c:v>
                </c:pt>
                <c:pt idx="61">
                  <c:v>07.교통 (원)</c:v>
                </c:pt>
                <c:pt idx="62">
                  <c:v>07.교통 (원)</c:v>
                </c:pt>
                <c:pt idx="63">
                  <c:v>07.교통 (원)</c:v>
                </c:pt>
                <c:pt idx="64">
                  <c:v>07.교통 (원)</c:v>
                </c:pt>
                <c:pt idx="65">
                  <c:v>07.교통 (원)</c:v>
                </c:pt>
                <c:pt idx="66">
                  <c:v>07.교통 (원)</c:v>
                </c:pt>
                <c:pt idx="67">
                  <c:v>07.교통 (원)</c:v>
                </c:pt>
                <c:pt idx="68">
                  <c:v>07.교통 (원)</c:v>
                </c:pt>
                <c:pt idx="69">
                  <c:v>07.교통 (원)</c:v>
                </c:pt>
                <c:pt idx="70">
                  <c:v>08.통신 (원)</c:v>
                </c:pt>
                <c:pt idx="71">
                  <c:v>08.통신 (원)</c:v>
                </c:pt>
                <c:pt idx="72">
                  <c:v>08.통신 (원)</c:v>
                </c:pt>
                <c:pt idx="73">
                  <c:v>08.통신 (원)</c:v>
                </c:pt>
                <c:pt idx="74">
                  <c:v>09.오락 · 문화 (원)</c:v>
                </c:pt>
                <c:pt idx="75">
                  <c:v>09.오락 · 문화 (원)</c:v>
                </c:pt>
                <c:pt idx="76">
                  <c:v>09.오락 · 문화 (원)</c:v>
                </c:pt>
                <c:pt idx="77">
                  <c:v>09.오락 · 문화 (원)</c:v>
                </c:pt>
                <c:pt idx="78">
                  <c:v>09.오락 · 문화 (원)</c:v>
                </c:pt>
                <c:pt idx="79">
                  <c:v>09.오락 · 문화 (원)</c:v>
                </c:pt>
                <c:pt idx="80">
                  <c:v>09.오락 · 문화 (원)</c:v>
                </c:pt>
                <c:pt idx="81">
                  <c:v>09.오락 · 문화 (원)</c:v>
                </c:pt>
                <c:pt idx="82">
                  <c:v>09.오락 · 문화 (원)</c:v>
                </c:pt>
                <c:pt idx="83">
                  <c:v>09.오락 · 문화 (원)</c:v>
                </c:pt>
                <c:pt idx="84">
                  <c:v>09.오락 · 문화 (원)</c:v>
                </c:pt>
                <c:pt idx="85">
                  <c:v>09.오락 · 문화 (원)</c:v>
                </c:pt>
                <c:pt idx="86">
                  <c:v>09.오락 · 문화 (원)</c:v>
                </c:pt>
                <c:pt idx="87">
                  <c:v>09.오락 · 문화 (원)</c:v>
                </c:pt>
                <c:pt idx="88">
                  <c:v>09.오락 · 문화 (원)</c:v>
                </c:pt>
                <c:pt idx="89">
                  <c:v>09.오락 · 문화 (원)</c:v>
                </c:pt>
                <c:pt idx="90">
                  <c:v>09.오락 · 문화 (원)</c:v>
                </c:pt>
                <c:pt idx="91">
                  <c:v>09.오락 · 문화 (원)</c:v>
                </c:pt>
                <c:pt idx="92">
                  <c:v>09.오락 · 문화 (원)</c:v>
                </c:pt>
                <c:pt idx="93">
                  <c:v>09.오락 · 문화 (원)</c:v>
                </c:pt>
                <c:pt idx="94">
                  <c:v>09.오락 · 문화 (원)</c:v>
                </c:pt>
                <c:pt idx="95">
                  <c:v>10.교육 (원)</c:v>
                </c:pt>
                <c:pt idx="96">
                  <c:v>10.교육 (원)</c:v>
                </c:pt>
                <c:pt idx="97">
                  <c:v>10.교육 (원)</c:v>
                </c:pt>
                <c:pt idx="98">
                  <c:v>10.교육 (원)</c:v>
                </c:pt>
                <c:pt idx="99">
                  <c:v>10.교육 (원)</c:v>
                </c:pt>
                <c:pt idx="100">
                  <c:v>10.교육 (원)</c:v>
                </c:pt>
                <c:pt idx="101">
                  <c:v>10.교육 (원)</c:v>
                </c:pt>
                <c:pt idx="102">
                  <c:v>10.교육 (원)</c:v>
                </c:pt>
                <c:pt idx="103">
                  <c:v>10.교육 (원)</c:v>
                </c:pt>
                <c:pt idx="104">
                  <c:v>11.음식 · 숙박 (원)</c:v>
                </c:pt>
                <c:pt idx="105">
                  <c:v>11.음식 · 숙박 (원)</c:v>
                </c:pt>
                <c:pt idx="106">
                  <c:v>11.음식 · 숙박 (원)</c:v>
                </c:pt>
                <c:pt idx="107">
                  <c:v>12.기타상품 · 서비스 (원)</c:v>
                </c:pt>
                <c:pt idx="108">
                  <c:v>12.기타상품 · 서비스 (원)</c:v>
                </c:pt>
                <c:pt idx="109">
                  <c:v>12.기타상품 · 서비스 (원)</c:v>
                </c:pt>
                <c:pt idx="110">
                  <c:v>12.기타상품 · 서비스 (원)</c:v>
                </c:pt>
                <c:pt idx="111">
                  <c:v>12.기타상품 · 서비스 (원)</c:v>
                </c:pt>
                <c:pt idx="112">
                  <c:v>12.기타상품 · 서비스 (원)</c:v>
                </c:pt>
                <c:pt idx="113">
                  <c:v>12.기타상품 · 서비스 (원)</c:v>
                </c:pt>
                <c:pt idx="114">
                  <c:v>12.기타상품 · 서비스 (원)</c:v>
                </c:pt>
                <c:pt idx="115">
                  <c:v>12.기타상품 · 서비스 (원)</c:v>
                </c:pt>
                <c:pt idx="116">
                  <c:v>12.기타상품 · 서비스 (원)</c:v>
                </c:pt>
                <c:pt idx="117">
                  <c:v>비소비지출 (원)</c:v>
                </c:pt>
                <c:pt idx="118">
                  <c:v>비소비지출 (원)</c:v>
                </c:pt>
                <c:pt idx="119">
                  <c:v>비소비지출 (원)</c:v>
                </c:pt>
                <c:pt idx="120">
                  <c:v>비소비지출 (원)</c:v>
                </c:pt>
                <c:pt idx="121">
                  <c:v>비소비지출 (원)</c:v>
                </c:pt>
                <c:pt idx="122">
                  <c:v>비소비지출 (원)</c:v>
                </c:pt>
                <c:pt idx="123">
                  <c:v>비소비지출 (원)</c:v>
                </c:pt>
                <c:pt idx="124">
                  <c:v>비소비지출 (원)</c:v>
                </c:pt>
              </c:strCache>
            </c:strRef>
          </c:cat>
          <c:val>
            <c:numRef>
              <c:f>Sheet1!$D$2:$D$126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2765253</c:v>
                </c:pt>
                <c:pt idx="5">
                  <c:v>2141691</c:v>
                </c:pt>
                <c:pt idx="6">
                  <c:v>310500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28000</c:v>
                </c:pt>
                <c:pt idx="26">
                  <c:v>0</c:v>
                </c:pt>
                <c:pt idx="27">
                  <c:v>0</c:v>
                </c:pt>
                <c:pt idx="28">
                  <c:v>115000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207090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56553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82800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171600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119552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88900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383333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304300</c:v>
                </c:pt>
                <c:pt idx="105">
                  <c:v>0</c:v>
                </c:pt>
                <c:pt idx="106">
                  <c:v>0</c:v>
                </c:pt>
                <c:pt idx="107">
                  <c:v>128113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547340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20173</c:v>
                </c:pt>
              </c:strCache>
            </c:strRef>
          </c:tx>
          <c:invertIfNegative val="0"/>
          <c:cat>
            <c:strRef>
              <c:f>Sheet1!$A$2:$A$126</c:f>
              <c:strCache>
                <c:ptCount val="125"/>
                <c:pt idx="0">
                  <c:v>가계지출항목별(1)</c:v>
                </c:pt>
                <c:pt idx="1">
                  <c:v>가구원수 (명)</c:v>
                </c:pt>
                <c:pt idx="2">
                  <c:v>가구주연령 (세)</c:v>
                </c:pt>
                <c:pt idx="3">
                  <c:v>가구분포 (%)</c:v>
                </c:pt>
                <c:pt idx="4">
                  <c:v>가계지출 (원)</c:v>
                </c:pt>
                <c:pt idx="5">
                  <c:v>소비지출 (원)</c:v>
                </c:pt>
                <c:pt idx="6">
                  <c:v>01.식료품 · 비주류음료 (원)</c:v>
                </c:pt>
                <c:pt idx="7">
                  <c:v>01.식료품 · 비주류음료 (원)</c:v>
                </c:pt>
                <c:pt idx="8">
                  <c:v>01.식료품 · 비주류음료 (원)</c:v>
                </c:pt>
                <c:pt idx="9">
                  <c:v>01.식료품 · 비주류음료 (원)</c:v>
                </c:pt>
                <c:pt idx="10">
                  <c:v>01.식료품 · 비주류음료 (원)</c:v>
                </c:pt>
                <c:pt idx="11">
                  <c:v>01.식료품 · 비주류음료 (원)</c:v>
                </c:pt>
                <c:pt idx="12">
                  <c:v>01.식료품 · 비주류음료 (원)</c:v>
                </c:pt>
                <c:pt idx="13">
                  <c:v>01.식료품 · 비주류음료 (원)</c:v>
                </c:pt>
                <c:pt idx="14">
                  <c:v>01.식료품 · 비주류음료 (원)</c:v>
                </c:pt>
                <c:pt idx="15">
                  <c:v>01.식료품 · 비주류음료 (원)</c:v>
                </c:pt>
                <c:pt idx="16">
                  <c:v>01.식료품 · 비주류음료 (원)</c:v>
                </c:pt>
                <c:pt idx="17">
                  <c:v>01.식료품 · 비주류음료 (원)</c:v>
                </c:pt>
                <c:pt idx="18">
                  <c:v>01.식료품 · 비주류음료 (원)</c:v>
                </c:pt>
                <c:pt idx="19">
                  <c:v>01.식료품 · 비주류음료 (원)</c:v>
                </c:pt>
                <c:pt idx="20">
                  <c:v>01.식료품 · 비주류음료 (원)</c:v>
                </c:pt>
                <c:pt idx="21">
                  <c:v>01.식료품 · 비주류음료 (원)</c:v>
                </c:pt>
                <c:pt idx="22">
                  <c:v>01.식료품 · 비주류음료 (원)</c:v>
                </c:pt>
                <c:pt idx="23">
                  <c:v>01.식료품 · 비주류음료 (원)</c:v>
                </c:pt>
                <c:pt idx="24">
                  <c:v>01.식료품 · 비주류음료 (원)</c:v>
                </c:pt>
                <c:pt idx="25">
                  <c:v>02.주류 · 담배 (원)</c:v>
                </c:pt>
                <c:pt idx="26">
                  <c:v>02.주류 · 담배 (원)</c:v>
                </c:pt>
                <c:pt idx="27">
                  <c:v>02.주류 · 담배 (원)</c:v>
                </c:pt>
                <c:pt idx="28">
                  <c:v>03.의류 · 신발 (원)</c:v>
                </c:pt>
                <c:pt idx="29">
                  <c:v>03.의류 · 신발 (원)</c:v>
                </c:pt>
                <c:pt idx="30">
                  <c:v>03.의류 · 신발 (원)</c:v>
                </c:pt>
                <c:pt idx="31">
                  <c:v>03.의류 · 신발 (원)</c:v>
                </c:pt>
                <c:pt idx="32">
                  <c:v>03.의류 · 신발 (원)</c:v>
                </c:pt>
                <c:pt idx="33">
                  <c:v>03.의류 · 신발 (원)</c:v>
                </c:pt>
                <c:pt idx="34">
                  <c:v>03.의류 · 신발 (원)</c:v>
                </c:pt>
                <c:pt idx="35">
                  <c:v>04.주거 · 수도 · 광열 (원)</c:v>
                </c:pt>
                <c:pt idx="36">
                  <c:v>04.주거 · 수도 · 광열 (원)</c:v>
                </c:pt>
                <c:pt idx="37">
                  <c:v>04.주거 · 수도 · 광열 (원)</c:v>
                </c:pt>
                <c:pt idx="38">
                  <c:v>04.주거 · 수도 · 광열 (원)</c:v>
                </c:pt>
                <c:pt idx="39">
                  <c:v>04.주거 · 수도 · 광열 (원)</c:v>
                </c:pt>
                <c:pt idx="40">
                  <c:v>04.주거 · 수도 · 광열 (원)</c:v>
                </c:pt>
                <c:pt idx="41">
                  <c:v>05.가정용품 · 가사서비스 (원)</c:v>
                </c:pt>
                <c:pt idx="42">
                  <c:v>05.가정용품 · 가사서비스 (원)</c:v>
                </c:pt>
                <c:pt idx="43">
                  <c:v>05.가정용품 · 가사서비스 (원)</c:v>
                </c:pt>
                <c:pt idx="44">
                  <c:v>05.가정용품 · 가사서비스 (원)</c:v>
                </c:pt>
                <c:pt idx="45">
                  <c:v>05.가정용품 · 가사서비스 (원)</c:v>
                </c:pt>
                <c:pt idx="46">
                  <c:v>05.가정용품 · 가사서비스 (원)</c:v>
                </c:pt>
                <c:pt idx="47">
                  <c:v>05.가정용품 · 가사서비스 (원)</c:v>
                </c:pt>
                <c:pt idx="48">
                  <c:v>05.가정용품 · 가사서비스 (원)</c:v>
                </c:pt>
                <c:pt idx="49">
                  <c:v>05.가정용품 · 가사서비스 (원)</c:v>
                </c:pt>
                <c:pt idx="50">
                  <c:v>05.가정용품 · 가사서비스 (원)</c:v>
                </c:pt>
                <c:pt idx="51">
                  <c:v>05.가정용품 · 가사서비스 (원)</c:v>
                </c:pt>
                <c:pt idx="52">
                  <c:v>06.보건 (원)</c:v>
                </c:pt>
                <c:pt idx="53">
                  <c:v>06.보건 (원)</c:v>
                </c:pt>
                <c:pt idx="54">
                  <c:v>06.보건 (원)</c:v>
                </c:pt>
                <c:pt idx="55">
                  <c:v>06.보건 (원)</c:v>
                </c:pt>
                <c:pt idx="56">
                  <c:v>06.보건 (원)</c:v>
                </c:pt>
                <c:pt idx="57">
                  <c:v>06.보건 (원)</c:v>
                </c:pt>
                <c:pt idx="58">
                  <c:v>06.보건 (원)</c:v>
                </c:pt>
                <c:pt idx="59">
                  <c:v>06.보건 (원)</c:v>
                </c:pt>
                <c:pt idx="60">
                  <c:v>07.교통 (원)</c:v>
                </c:pt>
                <c:pt idx="61">
                  <c:v>07.교통 (원)</c:v>
                </c:pt>
                <c:pt idx="62">
                  <c:v>07.교통 (원)</c:v>
                </c:pt>
                <c:pt idx="63">
                  <c:v>07.교통 (원)</c:v>
                </c:pt>
                <c:pt idx="64">
                  <c:v>07.교통 (원)</c:v>
                </c:pt>
                <c:pt idx="65">
                  <c:v>07.교통 (원)</c:v>
                </c:pt>
                <c:pt idx="66">
                  <c:v>07.교통 (원)</c:v>
                </c:pt>
                <c:pt idx="67">
                  <c:v>07.교통 (원)</c:v>
                </c:pt>
                <c:pt idx="68">
                  <c:v>07.교통 (원)</c:v>
                </c:pt>
                <c:pt idx="69">
                  <c:v>07.교통 (원)</c:v>
                </c:pt>
                <c:pt idx="70">
                  <c:v>08.통신 (원)</c:v>
                </c:pt>
                <c:pt idx="71">
                  <c:v>08.통신 (원)</c:v>
                </c:pt>
                <c:pt idx="72">
                  <c:v>08.통신 (원)</c:v>
                </c:pt>
                <c:pt idx="73">
                  <c:v>08.통신 (원)</c:v>
                </c:pt>
                <c:pt idx="74">
                  <c:v>09.오락 · 문화 (원)</c:v>
                </c:pt>
                <c:pt idx="75">
                  <c:v>09.오락 · 문화 (원)</c:v>
                </c:pt>
                <c:pt idx="76">
                  <c:v>09.오락 · 문화 (원)</c:v>
                </c:pt>
                <c:pt idx="77">
                  <c:v>09.오락 · 문화 (원)</c:v>
                </c:pt>
                <c:pt idx="78">
                  <c:v>09.오락 · 문화 (원)</c:v>
                </c:pt>
                <c:pt idx="79">
                  <c:v>09.오락 · 문화 (원)</c:v>
                </c:pt>
                <c:pt idx="80">
                  <c:v>09.오락 · 문화 (원)</c:v>
                </c:pt>
                <c:pt idx="81">
                  <c:v>09.오락 · 문화 (원)</c:v>
                </c:pt>
                <c:pt idx="82">
                  <c:v>09.오락 · 문화 (원)</c:v>
                </c:pt>
                <c:pt idx="83">
                  <c:v>09.오락 · 문화 (원)</c:v>
                </c:pt>
                <c:pt idx="84">
                  <c:v>09.오락 · 문화 (원)</c:v>
                </c:pt>
                <c:pt idx="85">
                  <c:v>09.오락 · 문화 (원)</c:v>
                </c:pt>
                <c:pt idx="86">
                  <c:v>09.오락 · 문화 (원)</c:v>
                </c:pt>
                <c:pt idx="87">
                  <c:v>09.오락 · 문화 (원)</c:v>
                </c:pt>
                <c:pt idx="88">
                  <c:v>09.오락 · 문화 (원)</c:v>
                </c:pt>
                <c:pt idx="89">
                  <c:v>09.오락 · 문화 (원)</c:v>
                </c:pt>
                <c:pt idx="90">
                  <c:v>09.오락 · 문화 (원)</c:v>
                </c:pt>
                <c:pt idx="91">
                  <c:v>09.오락 · 문화 (원)</c:v>
                </c:pt>
                <c:pt idx="92">
                  <c:v>09.오락 · 문화 (원)</c:v>
                </c:pt>
                <c:pt idx="93">
                  <c:v>09.오락 · 문화 (원)</c:v>
                </c:pt>
                <c:pt idx="94">
                  <c:v>09.오락 · 문화 (원)</c:v>
                </c:pt>
                <c:pt idx="95">
                  <c:v>10.교육 (원)</c:v>
                </c:pt>
                <c:pt idx="96">
                  <c:v>10.교육 (원)</c:v>
                </c:pt>
                <c:pt idx="97">
                  <c:v>10.교육 (원)</c:v>
                </c:pt>
                <c:pt idx="98">
                  <c:v>10.교육 (원)</c:v>
                </c:pt>
                <c:pt idx="99">
                  <c:v>10.교육 (원)</c:v>
                </c:pt>
                <c:pt idx="100">
                  <c:v>10.교육 (원)</c:v>
                </c:pt>
                <c:pt idx="101">
                  <c:v>10.교육 (원)</c:v>
                </c:pt>
                <c:pt idx="102">
                  <c:v>10.교육 (원)</c:v>
                </c:pt>
                <c:pt idx="103">
                  <c:v>10.교육 (원)</c:v>
                </c:pt>
                <c:pt idx="104">
                  <c:v>11.음식 · 숙박 (원)</c:v>
                </c:pt>
                <c:pt idx="105">
                  <c:v>11.음식 · 숙박 (원)</c:v>
                </c:pt>
                <c:pt idx="106">
                  <c:v>11.음식 · 숙박 (원)</c:v>
                </c:pt>
                <c:pt idx="107">
                  <c:v>12.기타상품 · 서비스 (원)</c:v>
                </c:pt>
                <c:pt idx="108">
                  <c:v>12.기타상품 · 서비스 (원)</c:v>
                </c:pt>
                <c:pt idx="109">
                  <c:v>12.기타상품 · 서비스 (원)</c:v>
                </c:pt>
                <c:pt idx="110">
                  <c:v>12.기타상품 · 서비스 (원)</c:v>
                </c:pt>
                <c:pt idx="111">
                  <c:v>12.기타상품 · 서비스 (원)</c:v>
                </c:pt>
                <c:pt idx="112">
                  <c:v>12.기타상품 · 서비스 (원)</c:v>
                </c:pt>
                <c:pt idx="113">
                  <c:v>12.기타상품 · 서비스 (원)</c:v>
                </c:pt>
                <c:pt idx="114">
                  <c:v>12.기타상품 · 서비스 (원)</c:v>
                </c:pt>
                <c:pt idx="115">
                  <c:v>12.기타상품 · 서비스 (원)</c:v>
                </c:pt>
                <c:pt idx="116">
                  <c:v>12.기타상품 · 서비스 (원)</c:v>
                </c:pt>
                <c:pt idx="117">
                  <c:v>비소비지출 (원)</c:v>
                </c:pt>
                <c:pt idx="118">
                  <c:v>비소비지출 (원)</c:v>
                </c:pt>
                <c:pt idx="119">
                  <c:v>비소비지출 (원)</c:v>
                </c:pt>
                <c:pt idx="120">
                  <c:v>비소비지출 (원)</c:v>
                </c:pt>
                <c:pt idx="121">
                  <c:v>비소비지출 (원)</c:v>
                </c:pt>
                <c:pt idx="122">
                  <c:v>비소비지출 (원)</c:v>
                </c:pt>
                <c:pt idx="123">
                  <c:v>비소비지출 (원)</c:v>
                </c:pt>
                <c:pt idx="124">
                  <c:v>비소비지출 (원)</c:v>
                </c:pt>
              </c:strCache>
            </c:strRef>
          </c:cat>
          <c:val>
            <c:numRef>
              <c:f>Sheet1!$E$2:$E$126</c:f>
              <c:numCache>
                <c:formatCode>General</c:formatCode>
                <c:ptCount val="125"/>
                <c:pt idx="0">
                  <c:v>0</c:v>
                </c:pt>
                <c:pt idx="1">
                  <c:v>2.6</c:v>
                </c:pt>
                <c:pt idx="2">
                  <c:v>46.27</c:v>
                </c:pt>
                <c:pt idx="3">
                  <c:v>54.3</c:v>
                </c:pt>
                <c:pt idx="4">
                  <c:v>3785788</c:v>
                </c:pt>
                <c:pt idx="5">
                  <c:v>2844461</c:v>
                </c:pt>
                <c:pt idx="6">
                  <c:v>359328</c:v>
                </c:pt>
                <c:pt idx="7">
                  <c:v>13596</c:v>
                </c:pt>
                <c:pt idx="8">
                  <c:v>17032</c:v>
                </c:pt>
                <c:pt idx="9">
                  <c:v>25182</c:v>
                </c:pt>
                <c:pt idx="10">
                  <c:v>53898</c:v>
                </c:pt>
                <c:pt idx="11">
                  <c:v>12980</c:v>
                </c:pt>
                <c:pt idx="12">
                  <c:v>18598</c:v>
                </c:pt>
                <c:pt idx="13">
                  <c:v>7126</c:v>
                </c:pt>
                <c:pt idx="14">
                  <c:v>7974</c:v>
                </c:pt>
                <c:pt idx="15">
                  <c:v>29122</c:v>
                </c:pt>
                <c:pt idx="16">
                  <c:v>2748</c:v>
                </c:pt>
                <c:pt idx="17">
                  <c:v>44376</c:v>
                </c:pt>
                <c:pt idx="18">
                  <c:v>35870</c:v>
                </c:pt>
                <c:pt idx="19">
                  <c:v>4260</c:v>
                </c:pt>
                <c:pt idx="20">
                  <c:v>30012</c:v>
                </c:pt>
                <c:pt idx="21">
                  <c:v>11825</c:v>
                </c:pt>
                <c:pt idx="22">
                  <c:v>19994</c:v>
                </c:pt>
                <c:pt idx="23">
                  <c:v>8960</c:v>
                </c:pt>
                <c:pt idx="24">
                  <c:v>15772</c:v>
                </c:pt>
                <c:pt idx="25">
                  <c:v>39292</c:v>
                </c:pt>
                <c:pt idx="26">
                  <c:v>17040</c:v>
                </c:pt>
                <c:pt idx="27">
                  <c:v>22252</c:v>
                </c:pt>
                <c:pt idx="28">
                  <c:v>182545</c:v>
                </c:pt>
                <c:pt idx="29">
                  <c:v>134677</c:v>
                </c:pt>
                <c:pt idx="30">
                  <c:v>9746</c:v>
                </c:pt>
                <c:pt idx="31">
                  <c:v>7682</c:v>
                </c:pt>
                <c:pt idx="32">
                  <c:v>5306</c:v>
                </c:pt>
                <c:pt idx="33">
                  <c:v>24814</c:v>
                </c:pt>
                <c:pt idx="34">
                  <c:v>319</c:v>
                </c:pt>
                <c:pt idx="35">
                  <c:v>296169</c:v>
                </c:pt>
                <c:pt idx="36">
                  <c:v>111998</c:v>
                </c:pt>
                <c:pt idx="37">
                  <c:v>24998</c:v>
                </c:pt>
                <c:pt idx="38">
                  <c:v>21148</c:v>
                </c:pt>
                <c:pt idx="39">
                  <c:v>54341</c:v>
                </c:pt>
                <c:pt idx="40">
                  <c:v>83684</c:v>
                </c:pt>
                <c:pt idx="41">
                  <c:v>126770</c:v>
                </c:pt>
                <c:pt idx="42">
                  <c:v>26058</c:v>
                </c:pt>
                <c:pt idx="43">
                  <c:v>1835</c:v>
                </c:pt>
                <c:pt idx="44">
                  <c:v>0</c:v>
                </c:pt>
                <c:pt idx="45">
                  <c:v>9825</c:v>
                </c:pt>
                <c:pt idx="46">
                  <c:v>43805</c:v>
                </c:pt>
                <c:pt idx="47">
                  <c:v>8443</c:v>
                </c:pt>
                <c:pt idx="48">
                  <c:v>9161</c:v>
                </c:pt>
                <c:pt idx="49">
                  <c:v>6668</c:v>
                </c:pt>
                <c:pt idx="50">
                  <c:v>13330</c:v>
                </c:pt>
                <c:pt idx="51">
                  <c:v>7475</c:v>
                </c:pt>
                <c:pt idx="52">
                  <c:v>178218</c:v>
                </c:pt>
                <c:pt idx="53">
                  <c:v>47151</c:v>
                </c:pt>
                <c:pt idx="54">
                  <c:v>7348</c:v>
                </c:pt>
                <c:pt idx="55">
                  <c:v>8764</c:v>
                </c:pt>
                <c:pt idx="56">
                  <c:v>55842</c:v>
                </c:pt>
                <c:pt idx="57">
                  <c:v>30439</c:v>
                </c:pt>
                <c:pt idx="58">
                  <c:v>2162</c:v>
                </c:pt>
                <c:pt idx="59">
                  <c:v>26512</c:v>
                </c:pt>
                <c:pt idx="60">
                  <c:v>435647</c:v>
                </c:pt>
                <c:pt idx="61">
                  <c:v>198530</c:v>
                </c:pt>
                <c:pt idx="62">
                  <c:v>1423</c:v>
                </c:pt>
                <c:pt idx="63">
                  <c:v>27944</c:v>
                </c:pt>
                <c:pt idx="64">
                  <c:v>117684</c:v>
                </c:pt>
                <c:pt idx="65">
                  <c:v>14849</c:v>
                </c:pt>
                <c:pt idx="66">
                  <c:v>8651</c:v>
                </c:pt>
                <c:pt idx="67">
                  <c:v>23056</c:v>
                </c:pt>
                <c:pt idx="68">
                  <c:v>36270</c:v>
                </c:pt>
                <c:pt idx="69">
                  <c:v>7241</c:v>
                </c:pt>
                <c:pt idx="70">
                  <c:v>153429</c:v>
                </c:pt>
                <c:pt idx="71">
                  <c:v>353</c:v>
                </c:pt>
                <c:pt idx="72">
                  <c:v>35996</c:v>
                </c:pt>
                <c:pt idx="73">
                  <c:v>117080</c:v>
                </c:pt>
                <c:pt idx="74">
                  <c:v>200304</c:v>
                </c:pt>
                <c:pt idx="75">
                  <c:v>7668</c:v>
                </c:pt>
                <c:pt idx="76">
                  <c:v>1173</c:v>
                </c:pt>
                <c:pt idx="77">
                  <c:v>9707</c:v>
                </c:pt>
                <c:pt idx="78">
                  <c:v>0</c:v>
                </c:pt>
                <c:pt idx="79">
                  <c:v>890</c:v>
                </c:pt>
                <c:pt idx="80">
                  <c:v>1269</c:v>
                </c:pt>
                <c:pt idx="81">
                  <c:v>1065</c:v>
                </c:pt>
                <c:pt idx="82">
                  <c:v>97</c:v>
                </c:pt>
                <c:pt idx="83">
                  <c:v>9589</c:v>
                </c:pt>
                <c:pt idx="84">
                  <c:v>6716</c:v>
                </c:pt>
                <c:pt idx="85">
                  <c:v>3918</c:v>
                </c:pt>
                <c:pt idx="86">
                  <c:v>5304</c:v>
                </c:pt>
                <c:pt idx="87">
                  <c:v>2765</c:v>
                </c:pt>
                <c:pt idx="88">
                  <c:v>26651</c:v>
                </c:pt>
                <c:pt idx="89">
                  <c:v>36634</c:v>
                </c:pt>
                <c:pt idx="90">
                  <c:v>615</c:v>
                </c:pt>
                <c:pt idx="91">
                  <c:v>15207</c:v>
                </c:pt>
                <c:pt idx="92">
                  <c:v>1370</c:v>
                </c:pt>
                <c:pt idx="93">
                  <c:v>3844</c:v>
                </c:pt>
                <c:pt idx="94">
                  <c:v>65135</c:v>
                </c:pt>
                <c:pt idx="95">
                  <c:v>225791</c:v>
                </c:pt>
                <c:pt idx="96">
                  <c:v>81171</c:v>
                </c:pt>
                <c:pt idx="97">
                  <c:v>8854</c:v>
                </c:pt>
                <c:pt idx="98">
                  <c:v>11614</c:v>
                </c:pt>
                <c:pt idx="99">
                  <c:v>60704</c:v>
                </c:pt>
                <c:pt idx="100">
                  <c:v>135199</c:v>
                </c:pt>
                <c:pt idx="101">
                  <c:v>127634</c:v>
                </c:pt>
                <c:pt idx="102">
                  <c:v>7564</c:v>
                </c:pt>
                <c:pt idx="103">
                  <c:v>9422</c:v>
                </c:pt>
                <c:pt idx="104">
                  <c:v>419382</c:v>
                </c:pt>
                <c:pt idx="105">
                  <c:v>403506</c:v>
                </c:pt>
                <c:pt idx="106">
                  <c:v>15876</c:v>
                </c:pt>
                <c:pt idx="107">
                  <c:v>227586</c:v>
                </c:pt>
                <c:pt idx="108">
                  <c:v>36143</c:v>
                </c:pt>
                <c:pt idx="109">
                  <c:v>1373</c:v>
                </c:pt>
                <c:pt idx="110">
                  <c:v>49961</c:v>
                </c:pt>
                <c:pt idx="111">
                  <c:v>3900</c:v>
                </c:pt>
                <c:pt idx="112">
                  <c:v>20885</c:v>
                </c:pt>
                <c:pt idx="113">
                  <c:v>9528</c:v>
                </c:pt>
                <c:pt idx="114">
                  <c:v>71002</c:v>
                </c:pt>
                <c:pt idx="115">
                  <c:v>331</c:v>
                </c:pt>
                <c:pt idx="116">
                  <c:v>34464</c:v>
                </c:pt>
                <c:pt idx="117">
                  <c:v>941327</c:v>
                </c:pt>
                <c:pt idx="118">
                  <c:v>198138</c:v>
                </c:pt>
                <c:pt idx="119">
                  <c:v>10417</c:v>
                </c:pt>
                <c:pt idx="120">
                  <c:v>160840</c:v>
                </c:pt>
                <c:pt idx="121">
                  <c:v>148169</c:v>
                </c:pt>
                <c:pt idx="122">
                  <c:v>83530</c:v>
                </c:pt>
                <c:pt idx="123">
                  <c:v>248782</c:v>
                </c:pt>
                <c:pt idx="124">
                  <c:v>91451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20174</c:v>
                </c:pt>
              </c:strCache>
            </c:strRef>
          </c:tx>
          <c:invertIfNegative val="0"/>
          <c:cat>
            <c:strRef>
              <c:f>Sheet1!$A$2:$A$126</c:f>
              <c:strCache>
                <c:ptCount val="125"/>
                <c:pt idx="0">
                  <c:v>가계지출항목별(1)</c:v>
                </c:pt>
                <c:pt idx="1">
                  <c:v>가구원수 (명)</c:v>
                </c:pt>
                <c:pt idx="2">
                  <c:v>가구주연령 (세)</c:v>
                </c:pt>
                <c:pt idx="3">
                  <c:v>가구분포 (%)</c:v>
                </c:pt>
                <c:pt idx="4">
                  <c:v>가계지출 (원)</c:v>
                </c:pt>
                <c:pt idx="5">
                  <c:v>소비지출 (원)</c:v>
                </c:pt>
                <c:pt idx="6">
                  <c:v>01.식료품 · 비주류음료 (원)</c:v>
                </c:pt>
                <c:pt idx="7">
                  <c:v>01.식료품 · 비주류음료 (원)</c:v>
                </c:pt>
                <c:pt idx="8">
                  <c:v>01.식료품 · 비주류음료 (원)</c:v>
                </c:pt>
                <c:pt idx="9">
                  <c:v>01.식료품 · 비주류음료 (원)</c:v>
                </c:pt>
                <c:pt idx="10">
                  <c:v>01.식료품 · 비주류음료 (원)</c:v>
                </c:pt>
                <c:pt idx="11">
                  <c:v>01.식료품 · 비주류음료 (원)</c:v>
                </c:pt>
                <c:pt idx="12">
                  <c:v>01.식료품 · 비주류음료 (원)</c:v>
                </c:pt>
                <c:pt idx="13">
                  <c:v>01.식료품 · 비주류음료 (원)</c:v>
                </c:pt>
                <c:pt idx="14">
                  <c:v>01.식료품 · 비주류음료 (원)</c:v>
                </c:pt>
                <c:pt idx="15">
                  <c:v>01.식료품 · 비주류음료 (원)</c:v>
                </c:pt>
                <c:pt idx="16">
                  <c:v>01.식료품 · 비주류음료 (원)</c:v>
                </c:pt>
                <c:pt idx="17">
                  <c:v>01.식료품 · 비주류음료 (원)</c:v>
                </c:pt>
                <c:pt idx="18">
                  <c:v>01.식료품 · 비주류음료 (원)</c:v>
                </c:pt>
                <c:pt idx="19">
                  <c:v>01.식료품 · 비주류음료 (원)</c:v>
                </c:pt>
                <c:pt idx="20">
                  <c:v>01.식료품 · 비주류음료 (원)</c:v>
                </c:pt>
                <c:pt idx="21">
                  <c:v>01.식료품 · 비주류음료 (원)</c:v>
                </c:pt>
                <c:pt idx="22">
                  <c:v>01.식료품 · 비주류음료 (원)</c:v>
                </c:pt>
                <c:pt idx="23">
                  <c:v>01.식료품 · 비주류음료 (원)</c:v>
                </c:pt>
                <c:pt idx="24">
                  <c:v>01.식료품 · 비주류음료 (원)</c:v>
                </c:pt>
                <c:pt idx="25">
                  <c:v>02.주류 · 담배 (원)</c:v>
                </c:pt>
                <c:pt idx="26">
                  <c:v>02.주류 · 담배 (원)</c:v>
                </c:pt>
                <c:pt idx="27">
                  <c:v>02.주류 · 담배 (원)</c:v>
                </c:pt>
                <c:pt idx="28">
                  <c:v>03.의류 · 신발 (원)</c:v>
                </c:pt>
                <c:pt idx="29">
                  <c:v>03.의류 · 신발 (원)</c:v>
                </c:pt>
                <c:pt idx="30">
                  <c:v>03.의류 · 신발 (원)</c:v>
                </c:pt>
                <c:pt idx="31">
                  <c:v>03.의류 · 신발 (원)</c:v>
                </c:pt>
                <c:pt idx="32">
                  <c:v>03.의류 · 신발 (원)</c:v>
                </c:pt>
                <c:pt idx="33">
                  <c:v>03.의류 · 신발 (원)</c:v>
                </c:pt>
                <c:pt idx="34">
                  <c:v>03.의류 · 신발 (원)</c:v>
                </c:pt>
                <c:pt idx="35">
                  <c:v>04.주거 · 수도 · 광열 (원)</c:v>
                </c:pt>
                <c:pt idx="36">
                  <c:v>04.주거 · 수도 · 광열 (원)</c:v>
                </c:pt>
                <c:pt idx="37">
                  <c:v>04.주거 · 수도 · 광열 (원)</c:v>
                </c:pt>
                <c:pt idx="38">
                  <c:v>04.주거 · 수도 · 광열 (원)</c:v>
                </c:pt>
                <c:pt idx="39">
                  <c:v>04.주거 · 수도 · 광열 (원)</c:v>
                </c:pt>
                <c:pt idx="40">
                  <c:v>04.주거 · 수도 · 광열 (원)</c:v>
                </c:pt>
                <c:pt idx="41">
                  <c:v>05.가정용품 · 가사서비스 (원)</c:v>
                </c:pt>
                <c:pt idx="42">
                  <c:v>05.가정용품 · 가사서비스 (원)</c:v>
                </c:pt>
                <c:pt idx="43">
                  <c:v>05.가정용품 · 가사서비스 (원)</c:v>
                </c:pt>
                <c:pt idx="44">
                  <c:v>05.가정용품 · 가사서비스 (원)</c:v>
                </c:pt>
                <c:pt idx="45">
                  <c:v>05.가정용품 · 가사서비스 (원)</c:v>
                </c:pt>
                <c:pt idx="46">
                  <c:v>05.가정용품 · 가사서비스 (원)</c:v>
                </c:pt>
                <c:pt idx="47">
                  <c:v>05.가정용품 · 가사서비스 (원)</c:v>
                </c:pt>
                <c:pt idx="48">
                  <c:v>05.가정용품 · 가사서비스 (원)</c:v>
                </c:pt>
                <c:pt idx="49">
                  <c:v>05.가정용품 · 가사서비스 (원)</c:v>
                </c:pt>
                <c:pt idx="50">
                  <c:v>05.가정용품 · 가사서비스 (원)</c:v>
                </c:pt>
                <c:pt idx="51">
                  <c:v>05.가정용품 · 가사서비스 (원)</c:v>
                </c:pt>
                <c:pt idx="52">
                  <c:v>06.보건 (원)</c:v>
                </c:pt>
                <c:pt idx="53">
                  <c:v>06.보건 (원)</c:v>
                </c:pt>
                <c:pt idx="54">
                  <c:v>06.보건 (원)</c:v>
                </c:pt>
                <c:pt idx="55">
                  <c:v>06.보건 (원)</c:v>
                </c:pt>
                <c:pt idx="56">
                  <c:v>06.보건 (원)</c:v>
                </c:pt>
                <c:pt idx="57">
                  <c:v>06.보건 (원)</c:v>
                </c:pt>
                <c:pt idx="58">
                  <c:v>06.보건 (원)</c:v>
                </c:pt>
                <c:pt idx="59">
                  <c:v>06.보건 (원)</c:v>
                </c:pt>
                <c:pt idx="60">
                  <c:v>07.교통 (원)</c:v>
                </c:pt>
                <c:pt idx="61">
                  <c:v>07.교통 (원)</c:v>
                </c:pt>
                <c:pt idx="62">
                  <c:v>07.교통 (원)</c:v>
                </c:pt>
                <c:pt idx="63">
                  <c:v>07.교통 (원)</c:v>
                </c:pt>
                <c:pt idx="64">
                  <c:v>07.교통 (원)</c:v>
                </c:pt>
                <c:pt idx="65">
                  <c:v>07.교통 (원)</c:v>
                </c:pt>
                <c:pt idx="66">
                  <c:v>07.교통 (원)</c:v>
                </c:pt>
                <c:pt idx="67">
                  <c:v>07.교통 (원)</c:v>
                </c:pt>
                <c:pt idx="68">
                  <c:v>07.교통 (원)</c:v>
                </c:pt>
                <c:pt idx="69">
                  <c:v>07.교통 (원)</c:v>
                </c:pt>
                <c:pt idx="70">
                  <c:v>08.통신 (원)</c:v>
                </c:pt>
                <c:pt idx="71">
                  <c:v>08.통신 (원)</c:v>
                </c:pt>
                <c:pt idx="72">
                  <c:v>08.통신 (원)</c:v>
                </c:pt>
                <c:pt idx="73">
                  <c:v>08.통신 (원)</c:v>
                </c:pt>
                <c:pt idx="74">
                  <c:v>09.오락 · 문화 (원)</c:v>
                </c:pt>
                <c:pt idx="75">
                  <c:v>09.오락 · 문화 (원)</c:v>
                </c:pt>
                <c:pt idx="76">
                  <c:v>09.오락 · 문화 (원)</c:v>
                </c:pt>
                <c:pt idx="77">
                  <c:v>09.오락 · 문화 (원)</c:v>
                </c:pt>
                <c:pt idx="78">
                  <c:v>09.오락 · 문화 (원)</c:v>
                </c:pt>
                <c:pt idx="79">
                  <c:v>09.오락 · 문화 (원)</c:v>
                </c:pt>
                <c:pt idx="80">
                  <c:v>09.오락 · 문화 (원)</c:v>
                </c:pt>
                <c:pt idx="81">
                  <c:v>09.오락 · 문화 (원)</c:v>
                </c:pt>
                <c:pt idx="82">
                  <c:v>09.오락 · 문화 (원)</c:v>
                </c:pt>
                <c:pt idx="83">
                  <c:v>09.오락 · 문화 (원)</c:v>
                </c:pt>
                <c:pt idx="84">
                  <c:v>09.오락 · 문화 (원)</c:v>
                </c:pt>
                <c:pt idx="85">
                  <c:v>09.오락 · 문화 (원)</c:v>
                </c:pt>
                <c:pt idx="86">
                  <c:v>09.오락 · 문화 (원)</c:v>
                </c:pt>
                <c:pt idx="87">
                  <c:v>09.오락 · 문화 (원)</c:v>
                </c:pt>
                <c:pt idx="88">
                  <c:v>09.오락 · 문화 (원)</c:v>
                </c:pt>
                <c:pt idx="89">
                  <c:v>09.오락 · 문화 (원)</c:v>
                </c:pt>
                <c:pt idx="90">
                  <c:v>09.오락 · 문화 (원)</c:v>
                </c:pt>
                <c:pt idx="91">
                  <c:v>09.오락 · 문화 (원)</c:v>
                </c:pt>
                <c:pt idx="92">
                  <c:v>09.오락 · 문화 (원)</c:v>
                </c:pt>
                <c:pt idx="93">
                  <c:v>09.오락 · 문화 (원)</c:v>
                </c:pt>
                <c:pt idx="94">
                  <c:v>09.오락 · 문화 (원)</c:v>
                </c:pt>
                <c:pt idx="95">
                  <c:v>10.교육 (원)</c:v>
                </c:pt>
                <c:pt idx="96">
                  <c:v>10.교육 (원)</c:v>
                </c:pt>
                <c:pt idx="97">
                  <c:v>10.교육 (원)</c:v>
                </c:pt>
                <c:pt idx="98">
                  <c:v>10.교육 (원)</c:v>
                </c:pt>
                <c:pt idx="99">
                  <c:v>10.교육 (원)</c:v>
                </c:pt>
                <c:pt idx="100">
                  <c:v>10.교육 (원)</c:v>
                </c:pt>
                <c:pt idx="101">
                  <c:v>10.교육 (원)</c:v>
                </c:pt>
                <c:pt idx="102">
                  <c:v>10.교육 (원)</c:v>
                </c:pt>
                <c:pt idx="103">
                  <c:v>10.교육 (원)</c:v>
                </c:pt>
                <c:pt idx="104">
                  <c:v>11.음식 · 숙박 (원)</c:v>
                </c:pt>
                <c:pt idx="105">
                  <c:v>11.음식 · 숙박 (원)</c:v>
                </c:pt>
                <c:pt idx="106">
                  <c:v>11.음식 · 숙박 (원)</c:v>
                </c:pt>
                <c:pt idx="107">
                  <c:v>12.기타상품 · 서비스 (원)</c:v>
                </c:pt>
                <c:pt idx="108">
                  <c:v>12.기타상품 · 서비스 (원)</c:v>
                </c:pt>
                <c:pt idx="109">
                  <c:v>12.기타상품 · 서비스 (원)</c:v>
                </c:pt>
                <c:pt idx="110">
                  <c:v>12.기타상품 · 서비스 (원)</c:v>
                </c:pt>
                <c:pt idx="111">
                  <c:v>12.기타상품 · 서비스 (원)</c:v>
                </c:pt>
                <c:pt idx="112">
                  <c:v>12.기타상품 · 서비스 (원)</c:v>
                </c:pt>
                <c:pt idx="113">
                  <c:v>12.기타상품 · 서비스 (원)</c:v>
                </c:pt>
                <c:pt idx="114">
                  <c:v>12.기타상품 · 서비스 (원)</c:v>
                </c:pt>
                <c:pt idx="115">
                  <c:v>12.기타상품 · 서비스 (원)</c:v>
                </c:pt>
                <c:pt idx="116">
                  <c:v>12.기타상품 · 서비스 (원)</c:v>
                </c:pt>
                <c:pt idx="117">
                  <c:v>비소비지출 (원)</c:v>
                </c:pt>
                <c:pt idx="118">
                  <c:v>비소비지출 (원)</c:v>
                </c:pt>
                <c:pt idx="119">
                  <c:v>비소비지출 (원)</c:v>
                </c:pt>
                <c:pt idx="120">
                  <c:v>비소비지출 (원)</c:v>
                </c:pt>
                <c:pt idx="121">
                  <c:v>비소비지출 (원)</c:v>
                </c:pt>
                <c:pt idx="122">
                  <c:v>비소비지출 (원)</c:v>
                </c:pt>
                <c:pt idx="123">
                  <c:v>비소비지출 (원)</c:v>
                </c:pt>
                <c:pt idx="124">
                  <c:v>비소비지출 (원)</c:v>
                </c:pt>
              </c:strCache>
            </c:strRef>
          </c:cat>
          <c:val>
            <c:numRef>
              <c:f>Sheet1!$F$2:$F$126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3271484</c:v>
                </c:pt>
                <c:pt idx="5">
                  <c:v>2428709</c:v>
                </c:pt>
                <c:pt idx="6">
                  <c:v>317880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30600</c:v>
                </c:pt>
                <c:pt idx="26">
                  <c:v>0</c:v>
                </c:pt>
                <c:pt idx="27">
                  <c:v>0</c:v>
                </c:pt>
                <c:pt idx="28">
                  <c:v>131800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216240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63250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84500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204800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135803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113682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410000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364000</c:v>
                </c:pt>
                <c:pt idx="105">
                  <c:v>0</c:v>
                </c:pt>
                <c:pt idx="106">
                  <c:v>0</c:v>
                </c:pt>
                <c:pt idx="107">
                  <c:v>155080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704992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20175</c:v>
                </c:pt>
              </c:strCache>
            </c:strRef>
          </c:tx>
          <c:invertIfNegative val="0"/>
          <c:cat>
            <c:strRef>
              <c:f>Sheet1!$A$2:$A$126</c:f>
              <c:strCache>
                <c:ptCount val="125"/>
                <c:pt idx="0">
                  <c:v>가계지출항목별(1)</c:v>
                </c:pt>
                <c:pt idx="1">
                  <c:v>가구원수 (명)</c:v>
                </c:pt>
                <c:pt idx="2">
                  <c:v>가구주연령 (세)</c:v>
                </c:pt>
                <c:pt idx="3">
                  <c:v>가구분포 (%)</c:v>
                </c:pt>
                <c:pt idx="4">
                  <c:v>가계지출 (원)</c:v>
                </c:pt>
                <c:pt idx="5">
                  <c:v>소비지출 (원)</c:v>
                </c:pt>
                <c:pt idx="6">
                  <c:v>01.식료품 · 비주류음료 (원)</c:v>
                </c:pt>
                <c:pt idx="7">
                  <c:v>01.식료품 · 비주류음료 (원)</c:v>
                </c:pt>
                <c:pt idx="8">
                  <c:v>01.식료품 · 비주류음료 (원)</c:v>
                </c:pt>
                <c:pt idx="9">
                  <c:v>01.식료품 · 비주류음료 (원)</c:v>
                </c:pt>
                <c:pt idx="10">
                  <c:v>01.식료품 · 비주류음료 (원)</c:v>
                </c:pt>
                <c:pt idx="11">
                  <c:v>01.식료품 · 비주류음료 (원)</c:v>
                </c:pt>
                <c:pt idx="12">
                  <c:v>01.식료품 · 비주류음료 (원)</c:v>
                </c:pt>
                <c:pt idx="13">
                  <c:v>01.식료품 · 비주류음료 (원)</c:v>
                </c:pt>
                <c:pt idx="14">
                  <c:v>01.식료품 · 비주류음료 (원)</c:v>
                </c:pt>
                <c:pt idx="15">
                  <c:v>01.식료품 · 비주류음료 (원)</c:v>
                </c:pt>
                <c:pt idx="16">
                  <c:v>01.식료품 · 비주류음료 (원)</c:v>
                </c:pt>
                <c:pt idx="17">
                  <c:v>01.식료품 · 비주류음료 (원)</c:v>
                </c:pt>
                <c:pt idx="18">
                  <c:v>01.식료품 · 비주류음료 (원)</c:v>
                </c:pt>
                <c:pt idx="19">
                  <c:v>01.식료품 · 비주류음료 (원)</c:v>
                </c:pt>
                <c:pt idx="20">
                  <c:v>01.식료품 · 비주류음료 (원)</c:v>
                </c:pt>
                <c:pt idx="21">
                  <c:v>01.식료품 · 비주류음료 (원)</c:v>
                </c:pt>
                <c:pt idx="22">
                  <c:v>01.식료품 · 비주류음료 (원)</c:v>
                </c:pt>
                <c:pt idx="23">
                  <c:v>01.식료품 · 비주류음료 (원)</c:v>
                </c:pt>
                <c:pt idx="24">
                  <c:v>01.식료품 · 비주류음료 (원)</c:v>
                </c:pt>
                <c:pt idx="25">
                  <c:v>02.주류 · 담배 (원)</c:v>
                </c:pt>
                <c:pt idx="26">
                  <c:v>02.주류 · 담배 (원)</c:v>
                </c:pt>
                <c:pt idx="27">
                  <c:v>02.주류 · 담배 (원)</c:v>
                </c:pt>
                <c:pt idx="28">
                  <c:v>03.의류 · 신발 (원)</c:v>
                </c:pt>
                <c:pt idx="29">
                  <c:v>03.의류 · 신발 (원)</c:v>
                </c:pt>
                <c:pt idx="30">
                  <c:v>03.의류 · 신발 (원)</c:v>
                </c:pt>
                <c:pt idx="31">
                  <c:v>03.의류 · 신발 (원)</c:v>
                </c:pt>
                <c:pt idx="32">
                  <c:v>03.의류 · 신발 (원)</c:v>
                </c:pt>
                <c:pt idx="33">
                  <c:v>03.의류 · 신발 (원)</c:v>
                </c:pt>
                <c:pt idx="34">
                  <c:v>03.의류 · 신발 (원)</c:v>
                </c:pt>
                <c:pt idx="35">
                  <c:v>04.주거 · 수도 · 광열 (원)</c:v>
                </c:pt>
                <c:pt idx="36">
                  <c:v>04.주거 · 수도 · 광열 (원)</c:v>
                </c:pt>
                <c:pt idx="37">
                  <c:v>04.주거 · 수도 · 광열 (원)</c:v>
                </c:pt>
                <c:pt idx="38">
                  <c:v>04.주거 · 수도 · 광열 (원)</c:v>
                </c:pt>
                <c:pt idx="39">
                  <c:v>04.주거 · 수도 · 광열 (원)</c:v>
                </c:pt>
                <c:pt idx="40">
                  <c:v>04.주거 · 수도 · 광열 (원)</c:v>
                </c:pt>
                <c:pt idx="41">
                  <c:v>05.가정용품 · 가사서비스 (원)</c:v>
                </c:pt>
                <c:pt idx="42">
                  <c:v>05.가정용품 · 가사서비스 (원)</c:v>
                </c:pt>
                <c:pt idx="43">
                  <c:v>05.가정용품 · 가사서비스 (원)</c:v>
                </c:pt>
                <c:pt idx="44">
                  <c:v>05.가정용품 · 가사서비스 (원)</c:v>
                </c:pt>
                <c:pt idx="45">
                  <c:v>05.가정용품 · 가사서비스 (원)</c:v>
                </c:pt>
                <c:pt idx="46">
                  <c:v>05.가정용품 · 가사서비스 (원)</c:v>
                </c:pt>
                <c:pt idx="47">
                  <c:v>05.가정용품 · 가사서비스 (원)</c:v>
                </c:pt>
                <c:pt idx="48">
                  <c:v>05.가정용품 · 가사서비스 (원)</c:v>
                </c:pt>
                <c:pt idx="49">
                  <c:v>05.가정용품 · 가사서비스 (원)</c:v>
                </c:pt>
                <c:pt idx="50">
                  <c:v>05.가정용품 · 가사서비스 (원)</c:v>
                </c:pt>
                <c:pt idx="51">
                  <c:v>05.가정용품 · 가사서비스 (원)</c:v>
                </c:pt>
                <c:pt idx="52">
                  <c:v>06.보건 (원)</c:v>
                </c:pt>
                <c:pt idx="53">
                  <c:v>06.보건 (원)</c:v>
                </c:pt>
                <c:pt idx="54">
                  <c:v>06.보건 (원)</c:v>
                </c:pt>
                <c:pt idx="55">
                  <c:v>06.보건 (원)</c:v>
                </c:pt>
                <c:pt idx="56">
                  <c:v>06.보건 (원)</c:v>
                </c:pt>
                <c:pt idx="57">
                  <c:v>06.보건 (원)</c:v>
                </c:pt>
                <c:pt idx="58">
                  <c:v>06.보건 (원)</c:v>
                </c:pt>
                <c:pt idx="59">
                  <c:v>06.보건 (원)</c:v>
                </c:pt>
                <c:pt idx="60">
                  <c:v>07.교통 (원)</c:v>
                </c:pt>
                <c:pt idx="61">
                  <c:v>07.교통 (원)</c:v>
                </c:pt>
                <c:pt idx="62">
                  <c:v>07.교통 (원)</c:v>
                </c:pt>
                <c:pt idx="63">
                  <c:v>07.교통 (원)</c:v>
                </c:pt>
                <c:pt idx="64">
                  <c:v>07.교통 (원)</c:v>
                </c:pt>
                <c:pt idx="65">
                  <c:v>07.교통 (원)</c:v>
                </c:pt>
                <c:pt idx="66">
                  <c:v>07.교통 (원)</c:v>
                </c:pt>
                <c:pt idx="67">
                  <c:v>07.교통 (원)</c:v>
                </c:pt>
                <c:pt idx="68">
                  <c:v>07.교통 (원)</c:v>
                </c:pt>
                <c:pt idx="69">
                  <c:v>07.교통 (원)</c:v>
                </c:pt>
                <c:pt idx="70">
                  <c:v>08.통신 (원)</c:v>
                </c:pt>
                <c:pt idx="71">
                  <c:v>08.통신 (원)</c:v>
                </c:pt>
                <c:pt idx="72">
                  <c:v>08.통신 (원)</c:v>
                </c:pt>
                <c:pt idx="73">
                  <c:v>08.통신 (원)</c:v>
                </c:pt>
                <c:pt idx="74">
                  <c:v>09.오락 · 문화 (원)</c:v>
                </c:pt>
                <c:pt idx="75">
                  <c:v>09.오락 · 문화 (원)</c:v>
                </c:pt>
                <c:pt idx="76">
                  <c:v>09.오락 · 문화 (원)</c:v>
                </c:pt>
                <c:pt idx="77">
                  <c:v>09.오락 · 문화 (원)</c:v>
                </c:pt>
                <c:pt idx="78">
                  <c:v>09.오락 · 문화 (원)</c:v>
                </c:pt>
                <c:pt idx="79">
                  <c:v>09.오락 · 문화 (원)</c:v>
                </c:pt>
                <c:pt idx="80">
                  <c:v>09.오락 · 문화 (원)</c:v>
                </c:pt>
                <c:pt idx="81">
                  <c:v>09.오락 · 문화 (원)</c:v>
                </c:pt>
                <c:pt idx="82">
                  <c:v>09.오락 · 문화 (원)</c:v>
                </c:pt>
                <c:pt idx="83">
                  <c:v>09.오락 · 문화 (원)</c:v>
                </c:pt>
                <c:pt idx="84">
                  <c:v>09.오락 · 문화 (원)</c:v>
                </c:pt>
                <c:pt idx="85">
                  <c:v>09.오락 · 문화 (원)</c:v>
                </c:pt>
                <c:pt idx="86">
                  <c:v>09.오락 · 문화 (원)</c:v>
                </c:pt>
                <c:pt idx="87">
                  <c:v>09.오락 · 문화 (원)</c:v>
                </c:pt>
                <c:pt idx="88">
                  <c:v>09.오락 · 문화 (원)</c:v>
                </c:pt>
                <c:pt idx="89">
                  <c:v>09.오락 · 문화 (원)</c:v>
                </c:pt>
                <c:pt idx="90">
                  <c:v>09.오락 · 문화 (원)</c:v>
                </c:pt>
                <c:pt idx="91">
                  <c:v>09.오락 · 문화 (원)</c:v>
                </c:pt>
                <c:pt idx="92">
                  <c:v>09.오락 · 문화 (원)</c:v>
                </c:pt>
                <c:pt idx="93">
                  <c:v>09.오락 · 문화 (원)</c:v>
                </c:pt>
                <c:pt idx="94">
                  <c:v>09.오락 · 문화 (원)</c:v>
                </c:pt>
                <c:pt idx="95">
                  <c:v>10.교육 (원)</c:v>
                </c:pt>
                <c:pt idx="96">
                  <c:v>10.교육 (원)</c:v>
                </c:pt>
                <c:pt idx="97">
                  <c:v>10.교육 (원)</c:v>
                </c:pt>
                <c:pt idx="98">
                  <c:v>10.교육 (원)</c:v>
                </c:pt>
                <c:pt idx="99">
                  <c:v>10.교육 (원)</c:v>
                </c:pt>
                <c:pt idx="100">
                  <c:v>10.교육 (원)</c:v>
                </c:pt>
                <c:pt idx="101">
                  <c:v>10.교육 (원)</c:v>
                </c:pt>
                <c:pt idx="102">
                  <c:v>10.교육 (원)</c:v>
                </c:pt>
                <c:pt idx="103">
                  <c:v>10.교육 (원)</c:v>
                </c:pt>
                <c:pt idx="104">
                  <c:v>11.음식 · 숙박 (원)</c:v>
                </c:pt>
                <c:pt idx="105">
                  <c:v>11.음식 · 숙박 (원)</c:v>
                </c:pt>
                <c:pt idx="106">
                  <c:v>11.음식 · 숙박 (원)</c:v>
                </c:pt>
                <c:pt idx="107">
                  <c:v>12.기타상품 · 서비스 (원)</c:v>
                </c:pt>
                <c:pt idx="108">
                  <c:v>12.기타상품 · 서비스 (원)</c:v>
                </c:pt>
                <c:pt idx="109">
                  <c:v>12.기타상품 · 서비스 (원)</c:v>
                </c:pt>
                <c:pt idx="110">
                  <c:v>12.기타상품 · 서비스 (원)</c:v>
                </c:pt>
                <c:pt idx="111">
                  <c:v>12.기타상품 · 서비스 (원)</c:v>
                </c:pt>
                <c:pt idx="112">
                  <c:v>12.기타상품 · 서비스 (원)</c:v>
                </c:pt>
                <c:pt idx="113">
                  <c:v>12.기타상품 · 서비스 (원)</c:v>
                </c:pt>
                <c:pt idx="114">
                  <c:v>12.기타상품 · 서비스 (원)</c:v>
                </c:pt>
                <c:pt idx="115">
                  <c:v>12.기타상품 · 서비스 (원)</c:v>
                </c:pt>
                <c:pt idx="116">
                  <c:v>12.기타상품 · 서비스 (원)</c:v>
                </c:pt>
                <c:pt idx="117">
                  <c:v>비소비지출 (원)</c:v>
                </c:pt>
                <c:pt idx="118">
                  <c:v>비소비지출 (원)</c:v>
                </c:pt>
                <c:pt idx="119">
                  <c:v>비소비지출 (원)</c:v>
                </c:pt>
                <c:pt idx="120">
                  <c:v>비소비지출 (원)</c:v>
                </c:pt>
                <c:pt idx="121">
                  <c:v>비소비지출 (원)</c:v>
                </c:pt>
                <c:pt idx="122">
                  <c:v>비소비지출 (원)</c:v>
                </c:pt>
                <c:pt idx="123">
                  <c:v>비소비지출 (원)</c:v>
                </c:pt>
                <c:pt idx="124">
                  <c:v>비소비지출 (원)</c:v>
                </c:pt>
              </c:strCache>
            </c:strRef>
          </c:cat>
          <c:val>
            <c:numRef>
              <c:f>Sheet1!$G$2:$G$126</c:f>
              <c:numCache>
                <c:formatCode>General</c:formatCode>
                <c:ptCount val="125"/>
                <c:pt idx="0">
                  <c:v>0</c:v>
                </c:pt>
                <c:pt idx="1">
                  <c:v>2.2999999999999998</c:v>
                </c:pt>
                <c:pt idx="2">
                  <c:v>57.87</c:v>
                </c:pt>
                <c:pt idx="3">
                  <c:v>45.7</c:v>
                </c:pt>
                <c:pt idx="4">
                  <c:v>2758150</c:v>
                </c:pt>
                <c:pt idx="5">
                  <c:v>2215077</c:v>
                </c:pt>
                <c:pt idx="6">
                  <c:v>361395</c:v>
                </c:pt>
                <c:pt idx="7">
                  <c:v>19495</c:v>
                </c:pt>
                <c:pt idx="8">
                  <c:v>15405</c:v>
                </c:pt>
                <c:pt idx="9">
                  <c:v>19385</c:v>
                </c:pt>
                <c:pt idx="10">
                  <c:v>55940</c:v>
                </c:pt>
                <c:pt idx="11">
                  <c:v>8948</c:v>
                </c:pt>
                <c:pt idx="12">
                  <c:v>27991</c:v>
                </c:pt>
                <c:pt idx="13">
                  <c:v>9264</c:v>
                </c:pt>
                <c:pt idx="14">
                  <c:v>7697</c:v>
                </c:pt>
                <c:pt idx="15">
                  <c:v>25414</c:v>
                </c:pt>
                <c:pt idx="16">
                  <c:v>3326</c:v>
                </c:pt>
                <c:pt idx="17">
                  <c:v>44119</c:v>
                </c:pt>
                <c:pt idx="18">
                  <c:v>46764</c:v>
                </c:pt>
                <c:pt idx="19">
                  <c:v>4755</c:v>
                </c:pt>
                <c:pt idx="20">
                  <c:v>21541</c:v>
                </c:pt>
                <c:pt idx="21">
                  <c:v>16693</c:v>
                </c:pt>
                <c:pt idx="22">
                  <c:v>15561</c:v>
                </c:pt>
                <c:pt idx="23">
                  <c:v>7816</c:v>
                </c:pt>
                <c:pt idx="24">
                  <c:v>11281</c:v>
                </c:pt>
                <c:pt idx="25">
                  <c:v>29491</c:v>
                </c:pt>
                <c:pt idx="26">
                  <c:v>12829</c:v>
                </c:pt>
                <c:pt idx="27">
                  <c:v>16663</c:v>
                </c:pt>
                <c:pt idx="28">
                  <c:v>131066</c:v>
                </c:pt>
                <c:pt idx="29">
                  <c:v>95652</c:v>
                </c:pt>
                <c:pt idx="30">
                  <c:v>7312</c:v>
                </c:pt>
                <c:pt idx="31">
                  <c:v>5845</c:v>
                </c:pt>
                <c:pt idx="32">
                  <c:v>4266</c:v>
                </c:pt>
                <c:pt idx="33">
                  <c:v>17780</c:v>
                </c:pt>
                <c:pt idx="34">
                  <c:v>212</c:v>
                </c:pt>
                <c:pt idx="35">
                  <c:v>267352</c:v>
                </c:pt>
                <c:pt idx="36">
                  <c:v>95851</c:v>
                </c:pt>
                <c:pt idx="37">
                  <c:v>25155</c:v>
                </c:pt>
                <c:pt idx="38">
                  <c:v>18407</c:v>
                </c:pt>
                <c:pt idx="39">
                  <c:v>40691</c:v>
                </c:pt>
                <c:pt idx="40">
                  <c:v>87248</c:v>
                </c:pt>
                <c:pt idx="41">
                  <c:v>94517</c:v>
                </c:pt>
                <c:pt idx="42">
                  <c:v>14887</c:v>
                </c:pt>
                <c:pt idx="43">
                  <c:v>1633</c:v>
                </c:pt>
                <c:pt idx="44">
                  <c:v>0</c:v>
                </c:pt>
                <c:pt idx="45">
                  <c:v>6846</c:v>
                </c:pt>
                <c:pt idx="46">
                  <c:v>30550</c:v>
                </c:pt>
                <c:pt idx="47">
                  <c:v>6250</c:v>
                </c:pt>
                <c:pt idx="48">
                  <c:v>7806</c:v>
                </c:pt>
                <c:pt idx="49">
                  <c:v>6361</c:v>
                </c:pt>
                <c:pt idx="50">
                  <c:v>11653</c:v>
                </c:pt>
                <c:pt idx="51">
                  <c:v>8369</c:v>
                </c:pt>
                <c:pt idx="52">
                  <c:v>186048</c:v>
                </c:pt>
                <c:pt idx="53">
                  <c:v>51260</c:v>
                </c:pt>
                <c:pt idx="54">
                  <c:v>4002</c:v>
                </c:pt>
                <c:pt idx="55">
                  <c:v>7391</c:v>
                </c:pt>
                <c:pt idx="56">
                  <c:v>59301</c:v>
                </c:pt>
                <c:pt idx="57">
                  <c:v>30284</c:v>
                </c:pt>
                <c:pt idx="58">
                  <c:v>963</c:v>
                </c:pt>
                <c:pt idx="59">
                  <c:v>32848</c:v>
                </c:pt>
                <c:pt idx="60">
                  <c:v>290143</c:v>
                </c:pt>
                <c:pt idx="61">
                  <c:v>123906</c:v>
                </c:pt>
                <c:pt idx="62">
                  <c:v>1326</c:v>
                </c:pt>
                <c:pt idx="63">
                  <c:v>18213</c:v>
                </c:pt>
                <c:pt idx="64">
                  <c:v>86705</c:v>
                </c:pt>
                <c:pt idx="65">
                  <c:v>8256</c:v>
                </c:pt>
                <c:pt idx="66">
                  <c:v>4325</c:v>
                </c:pt>
                <c:pt idx="67">
                  <c:v>19251</c:v>
                </c:pt>
                <c:pt idx="68">
                  <c:v>22252</c:v>
                </c:pt>
                <c:pt idx="69">
                  <c:v>5910</c:v>
                </c:pt>
                <c:pt idx="70">
                  <c:v>119314</c:v>
                </c:pt>
                <c:pt idx="71">
                  <c:v>386</c:v>
                </c:pt>
                <c:pt idx="72">
                  <c:v>27127</c:v>
                </c:pt>
                <c:pt idx="73">
                  <c:v>91801</c:v>
                </c:pt>
                <c:pt idx="74">
                  <c:v>144266</c:v>
                </c:pt>
                <c:pt idx="75">
                  <c:v>6069</c:v>
                </c:pt>
                <c:pt idx="76">
                  <c:v>0</c:v>
                </c:pt>
                <c:pt idx="77">
                  <c:v>6464</c:v>
                </c:pt>
                <c:pt idx="78">
                  <c:v>461</c:v>
                </c:pt>
                <c:pt idx="79">
                  <c:v>698</c:v>
                </c:pt>
                <c:pt idx="80">
                  <c:v>729</c:v>
                </c:pt>
                <c:pt idx="81">
                  <c:v>726</c:v>
                </c:pt>
                <c:pt idx="82">
                  <c:v>0</c:v>
                </c:pt>
                <c:pt idx="83">
                  <c:v>4990</c:v>
                </c:pt>
                <c:pt idx="84">
                  <c:v>4515</c:v>
                </c:pt>
                <c:pt idx="85">
                  <c:v>4388</c:v>
                </c:pt>
                <c:pt idx="86">
                  <c:v>4422</c:v>
                </c:pt>
                <c:pt idx="87">
                  <c:v>2688</c:v>
                </c:pt>
                <c:pt idx="88">
                  <c:v>15346</c:v>
                </c:pt>
                <c:pt idx="89">
                  <c:v>29225</c:v>
                </c:pt>
                <c:pt idx="90">
                  <c:v>401</c:v>
                </c:pt>
                <c:pt idx="91">
                  <c:v>8535</c:v>
                </c:pt>
                <c:pt idx="92">
                  <c:v>1435</c:v>
                </c:pt>
                <c:pt idx="93">
                  <c:v>2940</c:v>
                </c:pt>
                <c:pt idx="94">
                  <c:v>49762</c:v>
                </c:pt>
                <c:pt idx="95">
                  <c:v>143850</c:v>
                </c:pt>
                <c:pt idx="96">
                  <c:v>61153</c:v>
                </c:pt>
                <c:pt idx="97">
                  <c:v>3546</c:v>
                </c:pt>
                <c:pt idx="98">
                  <c:v>6956</c:v>
                </c:pt>
                <c:pt idx="99">
                  <c:v>50650</c:v>
                </c:pt>
                <c:pt idx="100">
                  <c:v>77272</c:v>
                </c:pt>
                <c:pt idx="101">
                  <c:v>70652</c:v>
                </c:pt>
                <c:pt idx="102">
                  <c:v>6620</c:v>
                </c:pt>
                <c:pt idx="103">
                  <c:v>5426</c:v>
                </c:pt>
                <c:pt idx="104">
                  <c:v>276665</c:v>
                </c:pt>
                <c:pt idx="105">
                  <c:v>266740</c:v>
                </c:pt>
                <c:pt idx="106">
                  <c:v>9925</c:v>
                </c:pt>
                <c:pt idx="107">
                  <c:v>170970</c:v>
                </c:pt>
                <c:pt idx="108">
                  <c:v>31884</c:v>
                </c:pt>
                <c:pt idx="109">
                  <c:v>696</c:v>
                </c:pt>
                <c:pt idx="110">
                  <c:v>36598</c:v>
                </c:pt>
                <c:pt idx="111">
                  <c:v>2757</c:v>
                </c:pt>
                <c:pt idx="112">
                  <c:v>13797</c:v>
                </c:pt>
                <c:pt idx="113">
                  <c:v>5144</c:v>
                </c:pt>
                <c:pt idx="114">
                  <c:v>51628</c:v>
                </c:pt>
                <c:pt idx="115">
                  <c:v>94</c:v>
                </c:pt>
                <c:pt idx="116">
                  <c:v>28374</c:v>
                </c:pt>
                <c:pt idx="117">
                  <c:v>543073</c:v>
                </c:pt>
                <c:pt idx="118">
                  <c:v>73425</c:v>
                </c:pt>
                <c:pt idx="119">
                  <c:v>0</c:v>
                </c:pt>
                <c:pt idx="120">
                  <c:v>61137</c:v>
                </c:pt>
                <c:pt idx="121">
                  <c:v>86077</c:v>
                </c:pt>
                <c:pt idx="122">
                  <c:v>48741</c:v>
                </c:pt>
                <c:pt idx="123">
                  <c:v>188764</c:v>
                </c:pt>
                <c:pt idx="124">
                  <c:v>76083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20176</c:v>
                </c:pt>
              </c:strCache>
            </c:strRef>
          </c:tx>
          <c:invertIfNegative val="0"/>
          <c:cat>
            <c:strRef>
              <c:f>Sheet1!$A$2:$A$126</c:f>
              <c:strCache>
                <c:ptCount val="125"/>
                <c:pt idx="0">
                  <c:v>가계지출항목별(1)</c:v>
                </c:pt>
                <c:pt idx="1">
                  <c:v>가구원수 (명)</c:v>
                </c:pt>
                <c:pt idx="2">
                  <c:v>가구주연령 (세)</c:v>
                </c:pt>
                <c:pt idx="3">
                  <c:v>가구분포 (%)</c:v>
                </c:pt>
                <c:pt idx="4">
                  <c:v>가계지출 (원)</c:v>
                </c:pt>
                <c:pt idx="5">
                  <c:v>소비지출 (원)</c:v>
                </c:pt>
                <c:pt idx="6">
                  <c:v>01.식료품 · 비주류음료 (원)</c:v>
                </c:pt>
                <c:pt idx="7">
                  <c:v>01.식료품 · 비주류음료 (원)</c:v>
                </c:pt>
                <c:pt idx="8">
                  <c:v>01.식료품 · 비주류음료 (원)</c:v>
                </c:pt>
                <c:pt idx="9">
                  <c:v>01.식료품 · 비주류음료 (원)</c:v>
                </c:pt>
                <c:pt idx="10">
                  <c:v>01.식료품 · 비주류음료 (원)</c:v>
                </c:pt>
                <c:pt idx="11">
                  <c:v>01.식료품 · 비주류음료 (원)</c:v>
                </c:pt>
                <c:pt idx="12">
                  <c:v>01.식료품 · 비주류음료 (원)</c:v>
                </c:pt>
                <c:pt idx="13">
                  <c:v>01.식료품 · 비주류음료 (원)</c:v>
                </c:pt>
                <c:pt idx="14">
                  <c:v>01.식료품 · 비주류음료 (원)</c:v>
                </c:pt>
                <c:pt idx="15">
                  <c:v>01.식료품 · 비주류음료 (원)</c:v>
                </c:pt>
                <c:pt idx="16">
                  <c:v>01.식료품 · 비주류음료 (원)</c:v>
                </c:pt>
                <c:pt idx="17">
                  <c:v>01.식료품 · 비주류음료 (원)</c:v>
                </c:pt>
                <c:pt idx="18">
                  <c:v>01.식료품 · 비주류음료 (원)</c:v>
                </c:pt>
                <c:pt idx="19">
                  <c:v>01.식료품 · 비주류음료 (원)</c:v>
                </c:pt>
                <c:pt idx="20">
                  <c:v>01.식료품 · 비주류음료 (원)</c:v>
                </c:pt>
                <c:pt idx="21">
                  <c:v>01.식료품 · 비주류음료 (원)</c:v>
                </c:pt>
                <c:pt idx="22">
                  <c:v>01.식료품 · 비주류음료 (원)</c:v>
                </c:pt>
                <c:pt idx="23">
                  <c:v>01.식료품 · 비주류음료 (원)</c:v>
                </c:pt>
                <c:pt idx="24">
                  <c:v>01.식료품 · 비주류음료 (원)</c:v>
                </c:pt>
                <c:pt idx="25">
                  <c:v>02.주류 · 담배 (원)</c:v>
                </c:pt>
                <c:pt idx="26">
                  <c:v>02.주류 · 담배 (원)</c:v>
                </c:pt>
                <c:pt idx="27">
                  <c:v>02.주류 · 담배 (원)</c:v>
                </c:pt>
                <c:pt idx="28">
                  <c:v>03.의류 · 신발 (원)</c:v>
                </c:pt>
                <c:pt idx="29">
                  <c:v>03.의류 · 신발 (원)</c:v>
                </c:pt>
                <c:pt idx="30">
                  <c:v>03.의류 · 신발 (원)</c:v>
                </c:pt>
                <c:pt idx="31">
                  <c:v>03.의류 · 신발 (원)</c:v>
                </c:pt>
                <c:pt idx="32">
                  <c:v>03.의류 · 신발 (원)</c:v>
                </c:pt>
                <c:pt idx="33">
                  <c:v>03.의류 · 신발 (원)</c:v>
                </c:pt>
                <c:pt idx="34">
                  <c:v>03.의류 · 신발 (원)</c:v>
                </c:pt>
                <c:pt idx="35">
                  <c:v>04.주거 · 수도 · 광열 (원)</c:v>
                </c:pt>
                <c:pt idx="36">
                  <c:v>04.주거 · 수도 · 광열 (원)</c:v>
                </c:pt>
                <c:pt idx="37">
                  <c:v>04.주거 · 수도 · 광열 (원)</c:v>
                </c:pt>
                <c:pt idx="38">
                  <c:v>04.주거 · 수도 · 광열 (원)</c:v>
                </c:pt>
                <c:pt idx="39">
                  <c:v>04.주거 · 수도 · 광열 (원)</c:v>
                </c:pt>
                <c:pt idx="40">
                  <c:v>04.주거 · 수도 · 광열 (원)</c:v>
                </c:pt>
                <c:pt idx="41">
                  <c:v>05.가정용품 · 가사서비스 (원)</c:v>
                </c:pt>
                <c:pt idx="42">
                  <c:v>05.가정용품 · 가사서비스 (원)</c:v>
                </c:pt>
                <c:pt idx="43">
                  <c:v>05.가정용품 · 가사서비스 (원)</c:v>
                </c:pt>
                <c:pt idx="44">
                  <c:v>05.가정용품 · 가사서비스 (원)</c:v>
                </c:pt>
                <c:pt idx="45">
                  <c:v>05.가정용품 · 가사서비스 (원)</c:v>
                </c:pt>
                <c:pt idx="46">
                  <c:v>05.가정용품 · 가사서비스 (원)</c:v>
                </c:pt>
                <c:pt idx="47">
                  <c:v>05.가정용품 · 가사서비스 (원)</c:v>
                </c:pt>
                <c:pt idx="48">
                  <c:v>05.가정용품 · 가사서비스 (원)</c:v>
                </c:pt>
                <c:pt idx="49">
                  <c:v>05.가정용품 · 가사서비스 (원)</c:v>
                </c:pt>
                <c:pt idx="50">
                  <c:v>05.가정용품 · 가사서비스 (원)</c:v>
                </c:pt>
                <c:pt idx="51">
                  <c:v>05.가정용품 · 가사서비스 (원)</c:v>
                </c:pt>
                <c:pt idx="52">
                  <c:v>06.보건 (원)</c:v>
                </c:pt>
                <c:pt idx="53">
                  <c:v>06.보건 (원)</c:v>
                </c:pt>
                <c:pt idx="54">
                  <c:v>06.보건 (원)</c:v>
                </c:pt>
                <c:pt idx="55">
                  <c:v>06.보건 (원)</c:v>
                </c:pt>
                <c:pt idx="56">
                  <c:v>06.보건 (원)</c:v>
                </c:pt>
                <c:pt idx="57">
                  <c:v>06.보건 (원)</c:v>
                </c:pt>
                <c:pt idx="58">
                  <c:v>06.보건 (원)</c:v>
                </c:pt>
                <c:pt idx="59">
                  <c:v>06.보건 (원)</c:v>
                </c:pt>
                <c:pt idx="60">
                  <c:v>07.교통 (원)</c:v>
                </c:pt>
                <c:pt idx="61">
                  <c:v>07.교통 (원)</c:v>
                </c:pt>
                <c:pt idx="62">
                  <c:v>07.교통 (원)</c:v>
                </c:pt>
                <c:pt idx="63">
                  <c:v>07.교통 (원)</c:v>
                </c:pt>
                <c:pt idx="64">
                  <c:v>07.교통 (원)</c:v>
                </c:pt>
                <c:pt idx="65">
                  <c:v>07.교통 (원)</c:v>
                </c:pt>
                <c:pt idx="66">
                  <c:v>07.교통 (원)</c:v>
                </c:pt>
                <c:pt idx="67">
                  <c:v>07.교통 (원)</c:v>
                </c:pt>
                <c:pt idx="68">
                  <c:v>07.교통 (원)</c:v>
                </c:pt>
                <c:pt idx="69">
                  <c:v>07.교통 (원)</c:v>
                </c:pt>
                <c:pt idx="70">
                  <c:v>08.통신 (원)</c:v>
                </c:pt>
                <c:pt idx="71">
                  <c:v>08.통신 (원)</c:v>
                </c:pt>
                <c:pt idx="72">
                  <c:v>08.통신 (원)</c:v>
                </c:pt>
                <c:pt idx="73">
                  <c:v>08.통신 (원)</c:v>
                </c:pt>
                <c:pt idx="74">
                  <c:v>09.오락 · 문화 (원)</c:v>
                </c:pt>
                <c:pt idx="75">
                  <c:v>09.오락 · 문화 (원)</c:v>
                </c:pt>
                <c:pt idx="76">
                  <c:v>09.오락 · 문화 (원)</c:v>
                </c:pt>
                <c:pt idx="77">
                  <c:v>09.오락 · 문화 (원)</c:v>
                </c:pt>
                <c:pt idx="78">
                  <c:v>09.오락 · 문화 (원)</c:v>
                </c:pt>
                <c:pt idx="79">
                  <c:v>09.오락 · 문화 (원)</c:v>
                </c:pt>
                <c:pt idx="80">
                  <c:v>09.오락 · 문화 (원)</c:v>
                </c:pt>
                <c:pt idx="81">
                  <c:v>09.오락 · 문화 (원)</c:v>
                </c:pt>
                <c:pt idx="82">
                  <c:v>09.오락 · 문화 (원)</c:v>
                </c:pt>
                <c:pt idx="83">
                  <c:v>09.오락 · 문화 (원)</c:v>
                </c:pt>
                <c:pt idx="84">
                  <c:v>09.오락 · 문화 (원)</c:v>
                </c:pt>
                <c:pt idx="85">
                  <c:v>09.오락 · 문화 (원)</c:v>
                </c:pt>
                <c:pt idx="86">
                  <c:v>09.오락 · 문화 (원)</c:v>
                </c:pt>
                <c:pt idx="87">
                  <c:v>09.오락 · 문화 (원)</c:v>
                </c:pt>
                <c:pt idx="88">
                  <c:v>09.오락 · 문화 (원)</c:v>
                </c:pt>
                <c:pt idx="89">
                  <c:v>09.오락 · 문화 (원)</c:v>
                </c:pt>
                <c:pt idx="90">
                  <c:v>09.오락 · 문화 (원)</c:v>
                </c:pt>
                <c:pt idx="91">
                  <c:v>09.오락 · 문화 (원)</c:v>
                </c:pt>
                <c:pt idx="92">
                  <c:v>09.오락 · 문화 (원)</c:v>
                </c:pt>
                <c:pt idx="93">
                  <c:v>09.오락 · 문화 (원)</c:v>
                </c:pt>
                <c:pt idx="94">
                  <c:v>09.오락 · 문화 (원)</c:v>
                </c:pt>
                <c:pt idx="95">
                  <c:v>10.교육 (원)</c:v>
                </c:pt>
                <c:pt idx="96">
                  <c:v>10.교육 (원)</c:v>
                </c:pt>
                <c:pt idx="97">
                  <c:v>10.교육 (원)</c:v>
                </c:pt>
                <c:pt idx="98">
                  <c:v>10.교육 (원)</c:v>
                </c:pt>
                <c:pt idx="99">
                  <c:v>10.교육 (원)</c:v>
                </c:pt>
                <c:pt idx="100">
                  <c:v>10.교육 (원)</c:v>
                </c:pt>
                <c:pt idx="101">
                  <c:v>10.교육 (원)</c:v>
                </c:pt>
                <c:pt idx="102">
                  <c:v>10.교육 (원)</c:v>
                </c:pt>
                <c:pt idx="103">
                  <c:v>10.교육 (원)</c:v>
                </c:pt>
                <c:pt idx="104">
                  <c:v>11.음식 · 숙박 (원)</c:v>
                </c:pt>
                <c:pt idx="105">
                  <c:v>11.음식 · 숙박 (원)</c:v>
                </c:pt>
                <c:pt idx="106">
                  <c:v>11.음식 · 숙박 (원)</c:v>
                </c:pt>
                <c:pt idx="107">
                  <c:v>12.기타상품 · 서비스 (원)</c:v>
                </c:pt>
                <c:pt idx="108">
                  <c:v>12.기타상품 · 서비스 (원)</c:v>
                </c:pt>
                <c:pt idx="109">
                  <c:v>12.기타상품 · 서비스 (원)</c:v>
                </c:pt>
                <c:pt idx="110">
                  <c:v>12.기타상품 · 서비스 (원)</c:v>
                </c:pt>
                <c:pt idx="111">
                  <c:v>12.기타상품 · 서비스 (원)</c:v>
                </c:pt>
                <c:pt idx="112">
                  <c:v>12.기타상품 · 서비스 (원)</c:v>
                </c:pt>
                <c:pt idx="113">
                  <c:v>12.기타상품 · 서비스 (원)</c:v>
                </c:pt>
                <c:pt idx="114">
                  <c:v>12.기타상품 · 서비스 (원)</c:v>
                </c:pt>
                <c:pt idx="115">
                  <c:v>12.기타상품 · 서비스 (원)</c:v>
                </c:pt>
                <c:pt idx="116">
                  <c:v>12.기타상품 · 서비스 (원)</c:v>
                </c:pt>
                <c:pt idx="117">
                  <c:v>비소비지출 (원)</c:v>
                </c:pt>
                <c:pt idx="118">
                  <c:v>비소비지출 (원)</c:v>
                </c:pt>
                <c:pt idx="119">
                  <c:v>비소비지출 (원)</c:v>
                </c:pt>
                <c:pt idx="120">
                  <c:v>비소비지출 (원)</c:v>
                </c:pt>
                <c:pt idx="121">
                  <c:v>비소비지출 (원)</c:v>
                </c:pt>
                <c:pt idx="122">
                  <c:v>비소비지출 (원)</c:v>
                </c:pt>
                <c:pt idx="123">
                  <c:v>비소비지출 (원)</c:v>
                </c:pt>
                <c:pt idx="124">
                  <c:v>비소비지출 (원)</c:v>
                </c:pt>
              </c:strCache>
            </c:strRef>
          </c:cat>
          <c:val>
            <c:numRef>
              <c:f>Sheet1!$H$2:$H$126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2156030</c:v>
                </c:pt>
                <c:pt idx="5">
                  <c:v>1731460</c:v>
                </c:pt>
                <c:pt idx="6">
                  <c:v>300040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24000</c:v>
                </c:pt>
                <c:pt idx="26">
                  <c:v>0</c:v>
                </c:pt>
                <c:pt idx="27">
                  <c:v>0</c:v>
                </c:pt>
                <c:pt idx="28">
                  <c:v>90800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194450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48333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80400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128000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97370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61233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343333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219000</c:v>
                </c:pt>
                <c:pt idx="105">
                  <c:v>0</c:v>
                </c:pt>
                <c:pt idx="106">
                  <c:v>0</c:v>
                </c:pt>
                <c:pt idx="107">
                  <c:v>99000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368926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0479232"/>
        <c:axId val="130480768"/>
      </c:barChart>
      <c:catAx>
        <c:axId val="130479232"/>
        <c:scaling>
          <c:orientation val="minMax"/>
        </c:scaling>
        <c:delete val="0"/>
        <c:axPos val="b"/>
        <c:majorTickMark val="out"/>
        <c:minorTickMark val="none"/>
        <c:tickLblPos val="nextTo"/>
        <c:crossAx val="130480768"/>
        <c:crosses val="autoZero"/>
        <c:auto val="1"/>
        <c:lblAlgn val="ctr"/>
        <c:lblOffset val="100"/>
        <c:noMultiLvlLbl val="0"/>
      </c:catAx>
      <c:valAx>
        <c:axId val="1304807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04792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C1019-5A2F-4BF1-B0FF-B03B68578305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E650D-BF11-457C-90D2-D98E7A3B8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30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E650D-BF11-457C-90D2-D98E7A3B80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5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E650D-BF11-457C-90D2-D98E7A3B80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5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3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1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65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3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8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88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65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96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06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24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AEDE1-63BB-4E61-BC65-857A0466E04C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7834C-774E-41BE-976D-F7FB881D5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30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kjm.org/journal/view.php?doi=10.3904/kjm.2016.91.2.106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yongbuk.co.kr/?mod=news&amp;act=articleView&amp;idxno=994909&amp;page=48&amp;total=2372#09Sk" TargetMode="Externa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USER\Downloads\b-store-Develop\b-store-Develop\Daegukid&amp;air.html" TargetMode="External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file:///C:\Users\USER\Downloads\b-store-Develop\b-store-Develop\&#44221;&#47196;&#45817;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://medicalreport.kr/news/view/7044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1.kr/articles/?3516892" TargetMode="External"/><Relationship Id="rId5" Type="http://schemas.openxmlformats.org/officeDocument/2006/relationships/hyperlink" Target="http://moneys.mt.co.kr/news/mwView.php?no=2019010410098061267" TargetMode="External"/><Relationship Id="rId4" Type="http://schemas.openxmlformats.org/officeDocument/2006/relationships/hyperlink" Target="http://news.kbs.co.kr/news/view.do?ncd=4102377&amp;ref=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chart" Target="../charts/chart2.xml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JZYU54vsEp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ws.joins.com/article/22367696" TargetMode="External"/><Relationship Id="rId4" Type="http://schemas.openxmlformats.org/officeDocument/2006/relationships/hyperlink" Target="http://news.chosun.com/site/data/html_dir/2019/01/03/2019010303079.html?utm_source=naver&amp;utm_medium=original&amp;utm_campaign=new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2699792" y="1630496"/>
            <a:ext cx="4483206" cy="2599981"/>
          </a:xfrm>
          <a:custGeom>
            <a:avLst/>
            <a:gdLst>
              <a:gd name="connsiteX0" fmla="*/ 451692 w 4527933"/>
              <a:gd name="connsiteY0" fmla="*/ 198304 h 2599981"/>
              <a:gd name="connsiteX1" fmla="*/ 0 w 4527933"/>
              <a:gd name="connsiteY1" fmla="*/ 2599981 h 2599981"/>
              <a:gd name="connsiteX2" fmla="*/ 4527933 w 4527933"/>
              <a:gd name="connsiteY2" fmla="*/ 2445745 h 2599981"/>
              <a:gd name="connsiteX3" fmla="*/ 3415229 w 4527933"/>
              <a:gd name="connsiteY3" fmla="*/ 0 h 2599981"/>
              <a:gd name="connsiteX4" fmla="*/ 451692 w 4527933"/>
              <a:gd name="connsiteY4" fmla="*/ 198304 h 259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7933" h="2599981">
                <a:moveTo>
                  <a:pt x="451692" y="198304"/>
                </a:moveTo>
                <a:lnTo>
                  <a:pt x="0" y="2599981"/>
                </a:lnTo>
                <a:lnTo>
                  <a:pt x="4527933" y="2445745"/>
                </a:lnTo>
                <a:lnTo>
                  <a:pt x="3415229" y="0"/>
                </a:lnTo>
                <a:lnTo>
                  <a:pt x="451692" y="198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35483" y="1601505"/>
            <a:ext cx="1688545" cy="1323439"/>
          </a:xfrm>
          <a:prstGeom prst="rect">
            <a:avLst/>
          </a:prstGeom>
          <a:noFill/>
        </p:spPr>
        <p:txBody>
          <a:bodyPr wrap="square" rtlCol="0">
            <a:prstTxWarp prst="textFadeLeft">
              <a:avLst>
                <a:gd name="adj" fmla="val 17516"/>
              </a:avLst>
            </a:prstTxWarp>
            <a:spAutoFit/>
          </a:bodyPr>
          <a:lstStyle/>
          <a:p>
            <a:r>
              <a:rPr lang="en-US" altLang="ko-KR" sz="8000" dirty="0" smtClean="0">
                <a:ln w="57150">
                  <a:solidFill>
                    <a:schemeClr val="tx1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B </a:t>
            </a:r>
            <a:endParaRPr lang="ko-KR" altLang="en-US" sz="8000" dirty="0">
              <a:ln w="57150">
                <a:solidFill>
                  <a:schemeClr val="tx1"/>
                </a:solidFill>
              </a:ln>
              <a:solidFill>
                <a:srgbClr val="FFFF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2" y="2924944"/>
            <a:ext cx="4248472" cy="1323439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511"/>
              </a:avLst>
            </a:prstTxWarp>
            <a:spAutoFit/>
          </a:bodyPr>
          <a:lstStyle/>
          <a:p>
            <a:r>
              <a:rPr lang="en-US" altLang="ko-KR" sz="8000" dirty="0" smtClean="0">
                <a:ln w="571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GROUP</a:t>
            </a:r>
            <a:endParaRPr lang="ko-KR" altLang="en-US" sz="8000" dirty="0">
              <a:ln w="57150">
                <a:solidFill>
                  <a:schemeClr val="tx1"/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8064" y="1673675"/>
            <a:ext cx="988287" cy="1189226"/>
          </a:xfrm>
          <a:prstGeom prst="rect">
            <a:avLst/>
          </a:prstGeom>
          <a:noFill/>
        </p:spPr>
        <p:txBody>
          <a:bodyPr wrap="square" rtlCol="0">
            <a:prstTxWarp prst="textFadeLeft">
              <a:avLst>
                <a:gd name="adj" fmla="val 12696"/>
              </a:avLst>
            </a:prstTxWarp>
            <a:spAutoFit/>
          </a:bodyPr>
          <a:lstStyle/>
          <a:p>
            <a:r>
              <a:rPr lang="en-US" altLang="ko-KR" sz="8000" dirty="0" smtClean="0">
                <a:ln w="571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#</a:t>
            </a:r>
            <a:endParaRPr lang="ko-KR" altLang="en-US" sz="8000" dirty="0">
              <a:ln w="57150">
                <a:solidFill>
                  <a:schemeClr val="tx1"/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1640" y="486916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미세먼지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질병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어린이집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경로당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배출사업장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단속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공기청정기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87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908390" y="3596958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8585" y="2304380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분석 미세먼지 관련 질병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91" y="-1"/>
            <a:ext cx="4157216" cy="18379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91" y="1818351"/>
            <a:ext cx="4157216" cy="18953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07" y="15624"/>
            <a:ext cx="3168352" cy="2272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68" y="3711849"/>
            <a:ext cx="487393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5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8390" y="3596958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73990" y="0"/>
            <a:ext cx="705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환경부것을</a:t>
            </a:r>
            <a:r>
              <a:rPr lang="ko-KR" altLang="en-US" dirty="0" smtClean="0"/>
              <a:t> 인용하든 직접 </a:t>
            </a:r>
            <a:r>
              <a:rPr lang="en-US" altLang="ko-KR" dirty="0" smtClean="0"/>
              <a:t>R</a:t>
            </a:r>
            <a:r>
              <a:rPr lang="ko-KR" altLang="en-US" dirty="0" smtClean="0"/>
              <a:t>로 상관계수를 </a:t>
            </a:r>
            <a:endParaRPr lang="en-US" altLang="ko-KR" dirty="0" smtClean="0"/>
          </a:p>
          <a:p>
            <a:r>
              <a:rPr lang="ko-KR" altLang="en-US" dirty="0" smtClean="0"/>
              <a:t>뜯어내든 질병에 관한 통계적인 내용자리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73990" y="76470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질병관리본부에 따르면</a:t>
            </a:r>
            <a:r>
              <a:rPr lang="en-US" altLang="ko-KR" dirty="0"/>
              <a:t>, </a:t>
            </a:r>
            <a:r>
              <a:rPr lang="ko-KR" altLang="en-US" dirty="0"/>
              <a:t>미세먼지</a:t>
            </a:r>
            <a:r>
              <a:rPr lang="en-US" altLang="ko-KR" dirty="0"/>
              <a:t>(PM10) </a:t>
            </a:r>
            <a:r>
              <a:rPr lang="ko-KR" altLang="en-US" dirty="0"/>
              <a:t>농도가 </a:t>
            </a:r>
            <a:r>
              <a:rPr lang="en-US" altLang="ko-KR" dirty="0"/>
              <a:t>10㎍/㎥ </a:t>
            </a:r>
            <a:r>
              <a:rPr lang="ko-KR" altLang="en-US" dirty="0"/>
              <a:t>증가할 때마다 만성 폐쇄성 폐질환</a:t>
            </a:r>
            <a:r>
              <a:rPr lang="en-US" altLang="ko-KR" dirty="0"/>
              <a:t>(COPD)</a:t>
            </a:r>
            <a:r>
              <a:rPr lang="en-US" altLang="ko-KR" b="1" dirty="0"/>
              <a:t>6)</a:t>
            </a:r>
            <a:r>
              <a:rPr lang="ko-KR" altLang="en-US" dirty="0"/>
              <a:t>으로 인한 </a:t>
            </a:r>
            <a:r>
              <a:rPr lang="ko-KR" altLang="en-US" dirty="0" err="1"/>
              <a:t>입원율은</a:t>
            </a:r>
            <a:r>
              <a:rPr lang="ko-KR" altLang="en-US" dirty="0"/>
              <a:t> </a:t>
            </a:r>
            <a:r>
              <a:rPr lang="en-US" altLang="ko-KR" dirty="0"/>
              <a:t>2.7%, </a:t>
            </a:r>
            <a:r>
              <a:rPr lang="ko-KR" altLang="en-US" dirty="0"/>
              <a:t>사망률은 </a:t>
            </a:r>
            <a:r>
              <a:rPr lang="en-US" altLang="ko-KR" dirty="0"/>
              <a:t>1.1% </a:t>
            </a:r>
            <a:r>
              <a:rPr lang="ko-KR" altLang="en-US" dirty="0"/>
              <a:t>증가한다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73990" y="201722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미세먼지</a:t>
            </a:r>
            <a:r>
              <a:rPr lang="en-US" altLang="ko-KR" dirty="0"/>
              <a:t>(PM2.5) </a:t>
            </a:r>
            <a:r>
              <a:rPr lang="ko-KR" altLang="en-US" dirty="0"/>
              <a:t>농도가 </a:t>
            </a:r>
            <a:r>
              <a:rPr lang="en-US" altLang="ko-KR" dirty="0"/>
              <a:t>10㎍/㎥ </a:t>
            </a:r>
            <a:r>
              <a:rPr lang="ko-KR" altLang="en-US" dirty="0"/>
              <a:t>증가할 때마다 폐암 발생률이 </a:t>
            </a:r>
            <a:r>
              <a:rPr lang="en-US" altLang="ko-KR" dirty="0"/>
              <a:t>9% </a:t>
            </a:r>
            <a:r>
              <a:rPr lang="ko-KR" altLang="en-US" dirty="0"/>
              <a:t>증가 하는 것으로 나타났다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73990" y="293547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질병관리본부에 따르면</a:t>
            </a:r>
            <a:r>
              <a:rPr lang="en-US" altLang="ko-KR" dirty="0"/>
              <a:t>, </a:t>
            </a:r>
            <a:r>
              <a:rPr lang="ko-KR" altLang="en-US" dirty="0"/>
              <a:t>미세먼지</a:t>
            </a:r>
            <a:r>
              <a:rPr lang="en-US" altLang="ko-KR" dirty="0"/>
              <a:t>(PM2.5)</a:t>
            </a:r>
            <a:r>
              <a:rPr lang="ko-KR" altLang="en-US" dirty="0"/>
              <a:t>에 장기간 노출될 경우 심근경색과 </a:t>
            </a:r>
            <a:r>
              <a:rPr lang="ko-KR" altLang="en-US" dirty="0" err="1"/>
              <a:t>같</a:t>
            </a:r>
            <a:r>
              <a:rPr lang="ko-KR" altLang="en-US" dirty="0"/>
              <a:t> 은 </a:t>
            </a:r>
            <a:r>
              <a:rPr lang="ko-KR" altLang="en-US" dirty="0" err="1"/>
              <a:t>허혈성심질환</a:t>
            </a:r>
            <a:r>
              <a:rPr lang="en-US" altLang="ko-KR" b="1" dirty="0"/>
              <a:t>8)</a:t>
            </a:r>
            <a:r>
              <a:rPr lang="ko-KR" altLang="en-US" dirty="0"/>
              <a:t>의 사망률은 </a:t>
            </a:r>
            <a:r>
              <a:rPr lang="en-US" altLang="ko-KR" dirty="0"/>
              <a:t>30~80% </a:t>
            </a:r>
            <a:r>
              <a:rPr lang="ko-KR" altLang="en-US" dirty="0"/>
              <a:t>증가하는 것으로 나타났다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90" y="4131198"/>
            <a:ext cx="6970010" cy="27096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520" y="3284984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미세먼지관련 질병 연령별 </a:t>
            </a:r>
            <a:r>
              <a:rPr lang="ko-KR" altLang="en-US" smtClean="0"/>
              <a:t>환자 분포 및 심각성 제기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8585" y="2304380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분석 미세먼지 관련 질병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406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908390" y="3596958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1520" y="328498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미세먼지관련 질병 </a:t>
            </a:r>
            <a:r>
              <a:rPr lang="ko-KR" altLang="en-US" smtClean="0"/>
              <a:t>연령별 환자 가정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8585" y="2304380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분석 미세먼지 관련 질병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02" y="0"/>
            <a:ext cx="6230220" cy="2629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67" y="2642502"/>
            <a:ext cx="7121443" cy="38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1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14" y="434072"/>
            <a:ext cx="7024574" cy="4507096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908390" y="3596958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2627" y="1073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질병</a:t>
            </a:r>
            <a:r>
              <a:rPr lang="en-US" altLang="ko-KR" dirty="0" smtClean="0"/>
              <a:t>] </a:t>
            </a:r>
            <a:r>
              <a:rPr lang="ko-KR" altLang="en-US" dirty="0" smtClean="0"/>
              <a:t>동민씨 </a:t>
            </a:r>
            <a:r>
              <a:rPr lang="en-US" altLang="ko-KR" dirty="0" smtClean="0"/>
              <a:t>R </a:t>
            </a:r>
            <a:r>
              <a:rPr lang="ko-KR" altLang="en-US" dirty="0" smtClean="0"/>
              <a:t>시각화 자리</a:t>
            </a:r>
            <a:r>
              <a:rPr lang="en-US" altLang="ko-KR" dirty="0" smtClean="0"/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3284984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미세먼지관련 질병 연령별 </a:t>
            </a:r>
            <a:r>
              <a:rPr lang="ko-KR" altLang="en-US" smtClean="0"/>
              <a:t>환자 분석결과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8585" y="2304380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분석 미세먼지 관련 질병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5013176"/>
            <a:ext cx="2376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3"/>
              </a:rPr>
              <a:t>Health Effects of Particulate </a:t>
            </a:r>
            <a:r>
              <a:rPr lang="en-US" altLang="ko-KR" b="1" dirty="0" smtClean="0">
                <a:hlinkClick r:id="rId3"/>
              </a:rPr>
              <a:t>Matter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호흡기계 질환</a:t>
            </a:r>
            <a:endParaRPr lang="en-US" altLang="ko-KR" b="1" dirty="0" smtClean="0"/>
          </a:p>
          <a:p>
            <a:r>
              <a:rPr lang="ko-KR" altLang="en-US" b="1" dirty="0" smtClean="0"/>
              <a:t>심장 질환 및 뇌혈관 질환 암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13228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8390" y="3596958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91" y="1440702"/>
            <a:ext cx="6487431" cy="1152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91" y="2593388"/>
            <a:ext cx="6496957" cy="2257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91" y="4775152"/>
            <a:ext cx="6496957" cy="11526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3140968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대구 주요 </a:t>
            </a:r>
            <a:r>
              <a:rPr lang="ko-KR" altLang="en-US" dirty="0" err="1" smtClean="0"/>
              <a:t>배출원과</a:t>
            </a:r>
            <a:r>
              <a:rPr lang="ko-KR" altLang="en-US" dirty="0" smtClean="0"/>
              <a:t> 지역적 특성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75291" y="332656"/>
            <a:ext cx="532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5"/>
              </a:rPr>
              <a:t>대구 미세먼지 관련 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566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909256" y="4942256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414908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지역적특성외에</a:t>
            </a:r>
            <a:r>
              <a:rPr lang="ko-KR" altLang="en-US" dirty="0" smtClean="0"/>
              <a:t> 배출사업장도 존재함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32856"/>
            <a:ext cx="6515419" cy="34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78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</p:cNvPr>
          <p:cNvSpPr txBox="1"/>
          <p:nvPr/>
        </p:nvSpPr>
        <p:spPr>
          <a:xfrm>
            <a:off x="2124414" y="1098624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hlinkClick r:id="rId3" action="ppaction://hlinkfile"/>
              </a:rPr>
              <a:t>실험중입니다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908390" y="3596958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7544" y="35969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어린이</a:t>
            </a:r>
            <a:r>
              <a:rPr lang="ko-KR" altLang="en-US"/>
              <a:t>집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140162"/>
            <a:ext cx="6804248" cy="3928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2996952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미세먼지 </a:t>
            </a:r>
            <a:r>
              <a:rPr lang="ko-KR" altLang="en-US" dirty="0" err="1" smtClean="0"/>
              <a:t>위험군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619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104740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hlinkClick r:id="rId2" action="ppaction://hlinkfile"/>
              </a:rPr>
              <a:t>실험중입니다</a:t>
            </a:r>
            <a:r>
              <a:rPr lang="en-US" altLang="ko-KR" dirty="0" smtClean="0"/>
              <a:t>2.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015716" y="0"/>
            <a:ext cx="1552" cy="7245424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907704" y="3265773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326577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경로</a:t>
            </a:r>
            <a:r>
              <a:rPr lang="ko-KR" altLang="en-US"/>
              <a:t>당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880171"/>
            <a:ext cx="6800625" cy="4067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249289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미세먼지 </a:t>
            </a:r>
            <a:r>
              <a:rPr lang="ko-KR" altLang="en-US" dirty="0" err="1" smtClean="0"/>
              <a:t>위험군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4221088"/>
            <a:ext cx="1584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경로당과 </a:t>
            </a:r>
            <a:r>
              <a:rPr lang="ko-KR" altLang="en-US" dirty="0" err="1" smtClean="0">
                <a:solidFill>
                  <a:srgbClr val="FF0000"/>
                </a:solidFill>
              </a:rPr>
              <a:t>단속사이에</a:t>
            </a:r>
            <a:r>
              <a:rPr lang="ko-KR" altLang="en-US" dirty="0" smtClean="0">
                <a:solidFill>
                  <a:srgbClr val="FF0000"/>
                </a:solidFill>
              </a:rPr>
              <a:t> 연결이 매끄럽지 않음 아이디어가 필요함 해결시급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8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909256" y="4942256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03848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단속현황 자리</a:t>
            </a:r>
            <a:endParaRPr lang="ko-KR" altLang="en-US" dirty="0"/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410121485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4293096"/>
            <a:ext cx="1657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정부차원의 노력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미미함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257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3261497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09256" y="638066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2924944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 공기청정기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본인측면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노력이 필요 사치</a:t>
            </a:r>
            <a:r>
              <a:rPr lang="en-US" altLang="ko-KR" dirty="0" smtClean="0"/>
              <a:t>X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O </a:t>
            </a:r>
            <a:r>
              <a:rPr lang="ko-KR" altLang="en-US" dirty="0" smtClean="0"/>
              <a:t>관련 속설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504"/>
            <a:ext cx="6239746" cy="260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708920"/>
            <a:ext cx="6173062" cy="40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27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90"/>
            <a:ext cx="9211970" cy="24765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5" name="직사각형 4"/>
          <p:cNvSpPr/>
          <p:nvPr/>
        </p:nvSpPr>
        <p:spPr>
          <a:xfrm>
            <a:off x="0" y="980728"/>
            <a:ext cx="9209056" cy="2057010"/>
          </a:xfrm>
          <a:prstGeom prst="rect">
            <a:avLst/>
          </a:prstGeom>
          <a:gradFill>
            <a:gsLst>
              <a:gs pos="0">
                <a:srgbClr val="B2B2B2">
                  <a:alpha val="0"/>
                </a:srgbClr>
              </a:gs>
              <a:gs pos="100000">
                <a:srgbClr val="B2B2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657228" y="2009233"/>
            <a:ext cx="720080" cy="7200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2017268" y="2729313"/>
            <a:ext cx="0" cy="4128687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909256" y="4365104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60" y="436510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벽돌보고시작</a:t>
            </a:r>
            <a:endParaRPr lang="en-US" altLang="ko-KR" dirty="0" smtClean="0"/>
          </a:p>
        </p:txBody>
      </p:sp>
      <p:pic>
        <p:nvPicPr>
          <p:cNvPr id="3" name="Bric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9792" y="3212976"/>
            <a:ext cx="6012160" cy="33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44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3261497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69" y="0"/>
            <a:ext cx="7126732" cy="47251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909256" y="638066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3350" y="5373216"/>
            <a:ext cx="626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4"/>
              </a:rPr>
              <a:t>최초의 환경위성 천리안</a:t>
            </a:r>
            <a:r>
              <a:rPr lang="en-US" altLang="ko-KR" dirty="0" smtClean="0">
                <a:hlinkClick r:id="rId4"/>
              </a:rPr>
              <a:t>2B</a:t>
            </a:r>
            <a:r>
              <a:rPr lang="ko-KR" altLang="en-US" dirty="0" smtClean="0">
                <a:hlinkClick r:id="rId4"/>
              </a:rPr>
              <a:t>관련 뉴스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73609" y="472514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5"/>
              </a:rPr>
              <a:t>노후 </a:t>
            </a:r>
            <a:r>
              <a:rPr lang="ko-KR" altLang="en-US" dirty="0" err="1" smtClean="0">
                <a:hlinkClick r:id="rId5"/>
              </a:rPr>
              <a:t>경유차</a:t>
            </a:r>
            <a:r>
              <a:rPr lang="ko-KR" altLang="en-US" dirty="0" smtClean="0">
                <a:hlinkClick r:id="rId5"/>
              </a:rPr>
              <a:t> 관련 뉴스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79512" y="2924944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 공기청정기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본인측면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노력이 필요 사치</a:t>
            </a:r>
            <a:r>
              <a:rPr lang="en-US" altLang="ko-KR" dirty="0" smtClean="0"/>
              <a:t>X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O </a:t>
            </a:r>
            <a:r>
              <a:rPr lang="ko-KR" altLang="en-US" dirty="0" smtClean="0"/>
              <a:t>환경부인증</a:t>
            </a:r>
            <a:endParaRPr lang="ko-KR" altLang="en-US" dirty="0"/>
          </a:p>
        </p:txBody>
      </p:sp>
      <p:sp>
        <p:nvSpPr>
          <p:cNvPr id="11" name="TextBox 10">
            <a:hlinkClick r:id="rId6"/>
          </p:cNvPr>
          <p:cNvSpPr txBox="1"/>
          <p:nvPr/>
        </p:nvSpPr>
        <p:spPr>
          <a:xfrm>
            <a:off x="2595876" y="60212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6"/>
              </a:rPr>
              <a:t>삼성 미세먼지연구소 신설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580112" y="472514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7"/>
              </a:rPr>
              <a:t>공기청정기 </a:t>
            </a:r>
            <a:r>
              <a:rPr lang="ko-KR" altLang="en-US" dirty="0" err="1" smtClean="0">
                <a:hlinkClick r:id="rId7"/>
              </a:rPr>
              <a:t>렌탈뉴스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29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909256" y="4942256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03848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가구당 월평균 가계지출 전국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이상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350265"/>
              </p:ext>
            </p:extLst>
          </p:nvPr>
        </p:nvGraphicFramePr>
        <p:xfrm>
          <a:off x="3881438" y="3214688"/>
          <a:ext cx="13811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워크시트" r:id="rId3" imgW="1381057" imgH="428625" progId="Excel.Sheet.12">
                  <p:embed/>
                </p:oleObj>
              </mc:Choice>
              <mc:Fallback>
                <p:oleObj name="워크시트" r:id="rId3" imgW="1381057" imgH="428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1438" y="3214688"/>
                        <a:ext cx="1381125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3633121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3528" y="4293096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판매타겟층</a:t>
            </a:r>
            <a:endParaRPr lang="en-US" altLang="ko-KR" dirty="0" smtClean="0"/>
          </a:p>
          <a:p>
            <a:r>
              <a:rPr lang="en-US" altLang="ko-KR" dirty="0" smtClean="0"/>
              <a:t>4050 </a:t>
            </a:r>
            <a:r>
              <a:rPr lang="ko-KR" altLang="en-US" dirty="0" smtClean="0"/>
              <a:t>자녀와 </a:t>
            </a:r>
            <a:r>
              <a:rPr lang="ko-KR" altLang="en-US" dirty="0" err="1" smtClean="0"/>
              <a:t>부모있는</a:t>
            </a:r>
            <a:r>
              <a:rPr lang="ko-KR" altLang="en-US" dirty="0" smtClean="0"/>
              <a:t> 가장과 분석결과로 본 이유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233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909256" y="4942256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582912"/>
              </p:ext>
            </p:extLst>
          </p:nvPr>
        </p:nvGraphicFramePr>
        <p:xfrm>
          <a:off x="3881438" y="3214688"/>
          <a:ext cx="13811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워크시트" r:id="rId3" imgW="1381057" imgH="428625" progId="Excel.Sheet.12">
                  <p:embed/>
                </p:oleObj>
              </mc:Choice>
              <mc:Fallback>
                <p:oleObj name="워크시트" r:id="rId3" imgW="1381057" imgH="428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1438" y="3214688"/>
                        <a:ext cx="1381125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3528" y="4293096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판매타겟층</a:t>
            </a:r>
            <a:endParaRPr lang="en-US" altLang="ko-KR" dirty="0" smtClean="0"/>
          </a:p>
          <a:p>
            <a:r>
              <a:rPr lang="en-US" altLang="ko-KR" dirty="0" smtClean="0"/>
              <a:t>4050 </a:t>
            </a:r>
            <a:r>
              <a:rPr lang="ko-KR" altLang="en-US" dirty="0" smtClean="0"/>
              <a:t>자녀와 </a:t>
            </a:r>
            <a:r>
              <a:rPr lang="ko-KR" altLang="en-US" dirty="0" err="1" smtClean="0"/>
              <a:t>부모있는</a:t>
            </a:r>
            <a:r>
              <a:rPr lang="ko-KR" altLang="en-US" dirty="0" smtClean="0"/>
              <a:t> 가장과 분석결과로 본 이유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412776"/>
            <a:ext cx="1368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판매를 위해서 구체적으로 판매지역 </a:t>
            </a:r>
            <a:r>
              <a:rPr lang="ko-KR" altLang="en-US" dirty="0" err="1" smtClean="0"/>
              <a:t>가격별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추천상품등</a:t>
            </a:r>
            <a:r>
              <a:rPr lang="ko-KR" altLang="en-US" dirty="0"/>
              <a:t> </a:t>
            </a:r>
            <a:r>
              <a:rPr lang="ko-KR" altLang="en-US" dirty="0" smtClean="0"/>
              <a:t>아이디어제</a:t>
            </a:r>
            <a:r>
              <a:rPr lang="ko-KR" altLang="en-US" dirty="0"/>
              <a:t>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3768" y="836712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대기오염이 </a:t>
            </a:r>
            <a:r>
              <a:rPr lang="ko-KR" altLang="en-US" dirty="0" err="1" smtClean="0"/>
              <a:t>심한지역이나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공장많은곳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지역타겟팅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헤파필터등급</a:t>
            </a:r>
            <a:r>
              <a:rPr lang="en-US" altLang="ko-KR" dirty="0" smtClean="0"/>
              <a:t>(11,13)</a:t>
            </a:r>
            <a:r>
              <a:rPr lang="ko-KR" altLang="en-US" dirty="0" smtClean="0"/>
              <a:t>이상 제품 </a:t>
            </a:r>
            <a:r>
              <a:rPr lang="ko-KR" altLang="en-US" dirty="0" err="1" smtClean="0"/>
              <a:t>가격별</a:t>
            </a:r>
            <a:r>
              <a:rPr lang="ko-KR" altLang="en-US" dirty="0" smtClean="0"/>
              <a:t> 분류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설문조사등으로</a:t>
            </a:r>
            <a:r>
              <a:rPr lang="ko-KR" altLang="en-US" dirty="0"/>
              <a:t> 고객들의 </a:t>
            </a:r>
            <a:r>
              <a:rPr lang="ko-KR" altLang="en-US" dirty="0" err="1"/>
              <a:t>생각듣고</a:t>
            </a:r>
            <a:r>
              <a:rPr lang="ko-KR" altLang="en-US" dirty="0"/>
              <a:t> 판매전략수립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전단지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홍보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유투브광고</a:t>
            </a:r>
            <a:r>
              <a:rPr lang="en-US" altLang="ko-KR" dirty="0"/>
              <a:t> </a:t>
            </a:r>
            <a:r>
              <a:rPr lang="ko-KR" altLang="en-US" dirty="0" smtClean="0"/>
              <a:t>등 방안제시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홈페이지등으로</a:t>
            </a:r>
            <a:r>
              <a:rPr lang="ko-KR" altLang="en-US" dirty="0" smtClean="0"/>
              <a:t> 고객들이 계속 </a:t>
            </a:r>
            <a:r>
              <a:rPr lang="ko-KR" altLang="en-US" dirty="0" err="1" smtClean="0"/>
              <a:t>접근할수있게해서</a:t>
            </a:r>
            <a:endParaRPr lang="en-US" altLang="ko-KR" dirty="0"/>
          </a:p>
          <a:p>
            <a:r>
              <a:rPr lang="ko-KR" altLang="en-US" dirty="0" smtClean="0"/>
              <a:t>익숙해지고 </a:t>
            </a:r>
            <a:r>
              <a:rPr lang="ko-KR" altLang="en-US" dirty="0" err="1" smtClean="0"/>
              <a:t>입소문도나게하고</a:t>
            </a:r>
            <a:r>
              <a:rPr lang="ko-KR" altLang="en-US" dirty="0" smtClean="0"/>
              <a:t> 잘 팔리면 세일이라던가 이벤트 하는 방안도 </a:t>
            </a:r>
            <a:r>
              <a:rPr lang="ko-KR" altLang="en-US" dirty="0" err="1" smtClean="0"/>
              <a:t>고려해볼것</a:t>
            </a:r>
            <a:r>
              <a:rPr lang="ko-KR" altLang="en-US" dirty="0" smtClean="0"/>
              <a:t> 지금 잘 안 </a:t>
            </a:r>
            <a:r>
              <a:rPr lang="ko-KR" altLang="en-US" dirty="0" err="1" smtClean="0"/>
              <a:t>팔리는건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안 </a:t>
            </a:r>
            <a:r>
              <a:rPr lang="ko-KR" altLang="en-US" dirty="0" err="1" smtClean="0"/>
              <a:t>와닿아서</a:t>
            </a:r>
            <a:r>
              <a:rPr lang="ko-KR" altLang="en-US" dirty="0" smtClean="0"/>
              <a:t> 안 익숙해서 </a:t>
            </a:r>
            <a:r>
              <a:rPr lang="ko-KR" altLang="en-US" dirty="0" err="1" smtClean="0"/>
              <a:t>이런거라</a:t>
            </a:r>
            <a:r>
              <a:rPr lang="ko-KR" altLang="en-US" dirty="0" smtClean="0"/>
              <a:t> 남이사면 </a:t>
            </a:r>
            <a:r>
              <a:rPr lang="ko-KR" altLang="en-US" dirty="0" err="1" smtClean="0"/>
              <a:t>따라살가능성큼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49808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1909256" y="4942256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4788948"/>
            <a:ext cx="125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CF </a:t>
            </a:r>
            <a:r>
              <a:rPr lang="ko-KR" altLang="en-US" dirty="0" smtClean="0"/>
              <a:t>콘</a:t>
            </a:r>
            <a:r>
              <a:rPr lang="ko-KR" altLang="en-US" dirty="0"/>
              <a:t>티</a:t>
            </a:r>
          </a:p>
        </p:txBody>
      </p:sp>
      <p:pic>
        <p:nvPicPr>
          <p:cNvPr id="6" name="CF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7498" y="1772816"/>
            <a:ext cx="6521530" cy="36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0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006" y="1988840"/>
            <a:ext cx="63367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THANK YOU FOR WATCHING</a:t>
            </a:r>
            <a:endParaRPr lang="ko-KR" altLang="en-US" sz="6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017268" y="0"/>
            <a:ext cx="0" cy="4581128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657228" y="4581128"/>
            <a:ext cx="720080" cy="7200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16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12100" y="3981539"/>
            <a:ext cx="1825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박성용</a:t>
            </a:r>
            <a:endParaRPr lang="en-US" altLang="ko-KR" dirty="0" smtClean="0"/>
          </a:p>
          <a:p>
            <a:r>
              <a:rPr lang="en-US" altLang="ko-KR" dirty="0" smtClean="0"/>
              <a:t>Ideation</a:t>
            </a:r>
          </a:p>
          <a:p>
            <a:r>
              <a:rPr lang="ko-KR" altLang="en-US" dirty="0" smtClean="0"/>
              <a:t>자료수집 및 전처리</a:t>
            </a:r>
            <a:endParaRPr lang="en-US" altLang="ko-KR" dirty="0" smtClean="0"/>
          </a:p>
          <a:p>
            <a:r>
              <a:rPr lang="en-US" altLang="ko-KR" dirty="0" smtClean="0"/>
              <a:t>PM, PPT </a:t>
            </a:r>
            <a:r>
              <a:rPr lang="ko-KR" altLang="en-US" dirty="0" smtClean="0"/>
              <a:t>담당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44300" y="3981539"/>
            <a:ext cx="1825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국동민</a:t>
            </a:r>
            <a:endParaRPr lang="en-US" altLang="ko-KR" dirty="0" smtClean="0"/>
          </a:p>
          <a:p>
            <a:r>
              <a:rPr lang="en-US" altLang="ko-KR" dirty="0" smtClean="0"/>
              <a:t>Ideation</a:t>
            </a:r>
          </a:p>
          <a:p>
            <a:r>
              <a:rPr lang="ko-KR" altLang="en-US" dirty="0" smtClean="0"/>
              <a:t>자료수집 및 전처리</a:t>
            </a:r>
            <a:endParaRPr lang="en-US" altLang="ko-KR" dirty="0" smtClean="0"/>
          </a:p>
          <a:p>
            <a:r>
              <a:rPr lang="en-US" altLang="ko-KR" dirty="0" smtClean="0"/>
              <a:t>PM, PPT </a:t>
            </a:r>
            <a:r>
              <a:rPr lang="ko-KR" altLang="en-US" dirty="0" smtClean="0"/>
              <a:t>담당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83782" y="3981539"/>
            <a:ext cx="1825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김현</a:t>
            </a:r>
            <a:endParaRPr lang="en-US" altLang="ko-KR" dirty="0" smtClean="0"/>
          </a:p>
          <a:p>
            <a:r>
              <a:rPr lang="en-US" altLang="ko-KR" dirty="0" smtClean="0"/>
              <a:t>Ideation</a:t>
            </a:r>
          </a:p>
          <a:p>
            <a:r>
              <a:rPr lang="ko-KR" altLang="en-US" dirty="0" smtClean="0"/>
              <a:t>자료수집 및 전처리</a:t>
            </a:r>
            <a:endParaRPr lang="en-US" altLang="ko-KR" dirty="0" smtClean="0"/>
          </a:p>
          <a:p>
            <a:r>
              <a:rPr lang="en-US" altLang="ko-KR" dirty="0" smtClean="0"/>
              <a:t>PM, PPT </a:t>
            </a:r>
            <a:r>
              <a:rPr lang="ko-KR" altLang="en-US" dirty="0" smtClean="0"/>
              <a:t>담당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909256" y="2794630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5589240"/>
            <a:ext cx="198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www.youtube.com/watch?v=JZYU54vsEp0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241590" y="1732361"/>
            <a:ext cx="2265265" cy="22652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560162" y="1762362"/>
            <a:ext cx="2265265" cy="22652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878735" y="1750485"/>
            <a:ext cx="2265265" cy="22652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940246" y="1556792"/>
            <a:ext cx="1186820" cy="843235"/>
            <a:chOff x="2241590" y="1014884"/>
            <a:chExt cx="890250" cy="717477"/>
          </a:xfrm>
        </p:grpSpPr>
        <p:sp>
          <p:nvSpPr>
            <p:cNvPr id="23" name="모서리가 둥근 사각형 설명선 22"/>
            <p:cNvSpPr/>
            <p:nvPr/>
          </p:nvSpPr>
          <p:spPr>
            <a:xfrm>
              <a:off x="2241590" y="1084289"/>
              <a:ext cx="890250" cy="648072"/>
            </a:xfrm>
            <a:prstGeom prst="wedgeRoundRectCallout">
              <a:avLst>
                <a:gd name="adj1" fmla="val 28667"/>
                <a:gd name="adj2" fmla="val 69300"/>
                <a:gd name="adj3" fmla="val 1666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사각형 설명선 21"/>
            <p:cNvSpPr/>
            <p:nvPr/>
          </p:nvSpPr>
          <p:spPr>
            <a:xfrm>
              <a:off x="2241590" y="1014884"/>
              <a:ext cx="890250" cy="648072"/>
            </a:xfrm>
            <a:prstGeom prst="wedgeRoundRectCallout">
              <a:avLst>
                <a:gd name="adj1" fmla="val 28667"/>
                <a:gd name="adj2" fmla="val 69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테스트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57480" y="1570555"/>
            <a:ext cx="1186820" cy="843235"/>
            <a:chOff x="2241590" y="1014884"/>
            <a:chExt cx="890250" cy="717477"/>
          </a:xfrm>
        </p:grpSpPr>
        <p:sp>
          <p:nvSpPr>
            <p:cNvPr id="32" name="모서리가 둥근 사각형 설명선 31"/>
            <p:cNvSpPr/>
            <p:nvPr/>
          </p:nvSpPr>
          <p:spPr>
            <a:xfrm>
              <a:off x="2241590" y="1084289"/>
              <a:ext cx="890250" cy="648072"/>
            </a:xfrm>
            <a:prstGeom prst="wedgeRoundRectCallout">
              <a:avLst>
                <a:gd name="adj1" fmla="val 28667"/>
                <a:gd name="adj2" fmla="val 69300"/>
                <a:gd name="adj3" fmla="val 1666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사각형 설명선 32"/>
            <p:cNvSpPr/>
            <p:nvPr/>
          </p:nvSpPr>
          <p:spPr>
            <a:xfrm>
              <a:off x="2241590" y="1014884"/>
              <a:ext cx="890250" cy="648072"/>
            </a:xfrm>
            <a:prstGeom prst="wedgeRoundRectCallout">
              <a:avLst>
                <a:gd name="adj1" fmla="val 28667"/>
                <a:gd name="adj2" fmla="val 69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테스트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516216" y="1587746"/>
            <a:ext cx="1186820" cy="843235"/>
            <a:chOff x="2241590" y="1014884"/>
            <a:chExt cx="890250" cy="717477"/>
          </a:xfrm>
        </p:grpSpPr>
        <p:sp>
          <p:nvSpPr>
            <p:cNvPr id="35" name="모서리가 둥근 사각형 설명선 34"/>
            <p:cNvSpPr/>
            <p:nvPr/>
          </p:nvSpPr>
          <p:spPr>
            <a:xfrm>
              <a:off x="2241590" y="1084289"/>
              <a:ext cx="890250" cy="648072"/>
            </a:xfrm>
            <a:prstGeom prst="wedgeRoundRectCallout">
              <a:avLst>
                <a:gd name="adj1" fmla="val 28667"/>
                <a:gd name="adj2" fmla="val 69300"/>
                <a:gd name="adj3" fmla="val 1666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사각형 설명선 35"/>
            <p:cNvSpPr/>
            <p:nvPr/>
          </p:nvSpPr>
          <p:spPr>
            <a:xfrm>
              <a:off x="2241590" y="1014884"/>
              <a:ext cx="890250" cy="648072"/>
            </a:xfrm>
            <a:prstGeom prst="wedgeRoundRectCallout">
              <a:avLst>
                <a:gd name="adj1" fmla="val 28667"/>
                <a:gd name="adj2" fmla="val 69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테스트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23528" y="240002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118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909256" y="3261497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56032" y="5435126"/>
            <a:ext cx="444274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전희원 씨는 인하대 공대를 나와 고려대에서 </a:t>
            </a:r>
            <a:r>
              <a:rPr lang="ko-KR" altLang="en-US" sz="1100" dirty="0" err="1"/>
              <a:t>머신러닝과</a:t>
            </a:r>
            <a:r>
              <a:rPr lang="ko-KR" altLang="en-US" sz="1100" dirty="0"/>
              <a:t> 데이터 </a:t>
            </a:r>
            <a:r>
              <a:rPr lang="ko-KR" altLang="en-US" sz="1100" dirty="0" err="1"/>
              <a:t>마이닝으로</a:t>
            </a:r>
            <a:r>
              <a:rPr lang="ko-KR" altLang="en-US" sz="1100" dirty="0"/>
              <a:t> 석사학위를 받았다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다음소프트와 </a:t>
            </a:r>
            <a:r>
              <a:rPr lang="ko-KR" altLang="en-US" sz="1100" dirty="0" err="1"/>
              <a:t>야후</a:t>
            </a:r>
            <a:r>
              <a:rPr lang="en-US" altLang="ko-KR" sz="1100" dirty="0"/>
              <a:t>!</a:t>
            </a:r>
            <a:r>
              <a:rPr lang="ko-KR" altLang="en-US" sz="1100" dirty="0"/>
              <a:t>코리아에서 근무하면서 기계학습 검색 랭킹</a:t>
            </a:r>
            <a:r>
              <a:rPr lang="en-US" altLang="ko-KR" sz="1100" dirty="0"/>
              <a:t>, Spelling Suggestion</a:t>
            </a:r>
            <a:r>
              <a:rPr lang="ko-KR" altLang="en-US" sz="1100" dirty="0"/>
              <a:t>같은 대용량 로그 기반 지능형 서비스 애플리케이션을 개발해 왔다</a:t>
            </a:r>
            <a:r>
              <a:rPr lang="en-US" altLang="ko-KR" sz="1100" dirty="0"/>
              <a:t>. </a:t>
            </a:r>
            <a:r>
              <a:rPr lang="ko-KR" altLang="en-US" sz="1100" dirty="0"/>
              <a:t>현재 </a:t>
            </a:r>
            <a:r>
              <a:rPr lang="en-US" altLang="ko-KR" sz="1100" dirty="0" err="1"/>
              <a:t>NexR</a:t>
            </a:r>
            <a:r>
              <a:rPr lang="ko-KR" altLang="en-US" sz="1100" dirty="0"/>
              <a:t>에서 데이터 </a:t>
            </a:r>
            <a:r>
              <a:rPr lang="ko-KR" altLang="en-US" sz="1100" dirty="0" err="1"/>
              <a:t>사이언티스트로</a:t>
            </a:r>
            <a:r>
              <a:rPr lang="ko-KR" altLang="en-US" sz="1100" dirty="0"/>
              <a:t> 일하면서 </a:t>
            </a:r>
            <a:r>
              <a:rPr lang="en-US" altLang="ko-KR" sz="1100" dirty="0"/>
              <a:t>freesearch.pe.kr </a:t>
            </a:r>
            <a:r>
              <a:rPr lang="ko-KR" altLang="en-US" sz="1100" dirty="0"/>
              <a:t>개인 </a:t>
            </a:r>
            <a:r>
              <a:rPr lang="ko-KR" altLang="en-US" sz="1100" dirty="0" err="1"/>
              <a:t>블로그를</a:t>
            </a:r>
            <a:r>
              <a:rPr lang="ko-KR" altLang="en-US" sz="1100" dirty="0"/>
              <a:t> 운영하고 있다</a:t>
            </a:r>
            <a:r>
              <a:rPr lang="en-US" altLang="ko-KR" sz="1100" dirty="0"/>
              <a:t>. [</a:t>
            </a:r>
            <a:r>
              <a:rPr lang="ko-KR" altLang="en-US" sz="1100" dirty="0"/>
              <a:t>실전 예제로 살펴보는 집단지성 프로그래밍</a:t>
            </a:r>
            <a:r>
              <a:rPr lang="en-US" altLang="ko-KR" sz="1100" dirty="0"/>
              <a:t>]</a:t>
            </a:r>
            <a:r>
              <a:rPr lang="ko-KR" altLang="en-US" sz="1100" dirty="0"/>
              <a:t>을 번역하였으며</a:t>
            </a:r>
            <a:r>
              <a:rPr lang="en-US" altLang="ko-KR" sz="1100" dirty="0"/>
              <a:t>, </a:t>
            </a:r>
            <a:r>
              <a:rPr lang="ko-KR" altLang="en-US" sz="1100" dirty="0"/>
              <a:t>관련 전문지에 데이터 분석과 관련한 여러 편의 글을 기고하였다</a:t>
            </a:r>
            <a:r>
              <a:rPr lang="en-US" altLang="ko-KR" sz="1100" dirty="0"/>
              <a:t>. </a:t>
            </a:r>
            <a:r>
              <a:rPr lang="en-US" altLang="ko-KR" sz="1100" dirty="0" smtClean="0"/>
              <a:t> </a:t>
            </a:r>
            <a:r>
              <a:rPr lang="ko-KR" altLang="en-US" sz="1100" dirty="0" err="1"/>
              <a:t>빅데이터</a:t>
            </a:r>
            <a:r>
              <a:rPr lang="ko-KR" altLang="en-US" sz="1100" dirty="0"/>
              <a:t> 처리 플랫폼과 분석을 하는 ‘</a:t>
            </a:r>
            <a:r>
              <a:rPr lang="en-US" altLang="ko-KR" sz="1100" dirty="0" err="1"/>
              <a:t>NexR</a:t>
            </a:r>
            <a:r>
              <a:rPr lang="en-US" altLang="ko-KR" sz="1100" dirty="0"/>
              <a:t>’</a:t>
            </a:r>
            <a:r>
              <a:rPr lang="ko-KR" altLang="en-US" sz="1100" dirty="0"/>
              <a:t>에서 </a:t>
            </a:r>
            <a:r>
              <a:rPr lang="ko-KR" altLang="en-US" sz="1100" dirty="0" err="1"/>
              <a:t>데이터사이언티스로</a:t>
            </a:r>
            <a:r>
              <a:rPr lang="ko-KR" altLang="en-US" sz="1100" dirty="0"/>
              <a:t> 일하고 있는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2852936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개발 기술 및 이해 아닌 분석가</a:t>
            </a:r>
            <a:r>
              <a:rPr lang="en-US" altLang="ko-KR" dirty="0" smtClean="0"/>
              <a:t>KPI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이건 빼려면 </a:t>
            </a:r>
            <a:r>
              <a:rPr lang="ko-KR" altLang="en-US" dirty="0" err="1" smtClean="0"/>
              <a:t>빼도되는부분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615" y="0"/>
            <a:ext cx="5619048" cy="546666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698775" y="3965881"/>
            <a:ext cx="2445225" cy="2445225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78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909256" y="3261497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292494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가정 및 </a:t>
            </a:r>
            <a:r>
              <a:rPr lang="ko-KR" altLang="en-US" smtClean="0"/>
              <a:t>설명국외 미세먼지 영향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47" y="3100246"/>
            <a:ext cx="4169949" cy="2375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85" y="3059353"/>
            <a:ext cx="2772162" cy="37152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46" y="0"/>
            <a:ext cx="5688006" cy="30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34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909256" y="3261497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292494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가정 및 설명</a:t>
            </a:r>
            <a:endParaRPr lang="en-US" altLang="ko-KR" dirty="0" smtClean="0"/>
          </a:p>
          <a:p>
            <a:r>
              <a:rPr lang="ko-KR" altLang="en-US" dirty="0" smtClean="0"/>
              <a:t>국외 미세먼지 영향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90" y="1"/>
            <a:ext cx="3521730" cy="30209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14" y="3140968"/>
            <a:ext cx="4267800" cy="30746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56176" y="170080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hlinkClick r:id="rId4"/>
              </a:rPr>
              <a:t>중국발</a:t>
            </a:r>
            <a:r>
              <a:rPr lang="ko-KR" altLang="en-US" dirty="0" smtClean="0">
                <a:hlinkClick r:id="rId4"/>
              </a:rPr>
              <a:t> 미세먼지 영향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24208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hlinkClick r:id="rId5"/>
              </a:rPr>
              <a:t>중국발</a:t>
            </a:r>
            <a:r>
              <a:rPr lang="ko-KR" altLang="en-US" dirty="0" smtClean="0">
                <a:hlinkClick r:id="rId5"/>
              </a:rPr>
              <a:t> 미세먼지영향</a:t>
            </a:r>
            <a:r>
              <a:rPr lang="en-US" altLang="ko-KR" dirty="0" smtClean="0">
                <a:hlinkClick r:id="rId5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91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909256" y="3261497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258458" y="0"/>
            <a:ext cx="68855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세계보건기구</a:t>
            </a:r>
            <a:r>
              <a:rPr lang="en-US" altLang="ko-KR" sz="1600" dirty="0"/>
              <a:t>(WHO)</a:t>
            </a:r>
            <a:r>
              <a:rPr lang="ko-KR" altLang="en-US" sz="1600" dirty="0"/>
              <a:t>는 미세먼지</a:t>
            </a:r>
            <a:r>
              <a:rPr lang="en-US" altLang="ko-KR" sz="1600" dirty="0"/>
              <a:t>(PM10, PM2.5)</a:t>
            </a:r>
            <a:r>
              <a:rPr lang="ko-KR" altLang="en-US" sz="1600" dirty="0"/>
              <a:t>에 대한 </a:t>
            </a:r>
            <a:r>
              <a:rPr lang="ko-KR" altLang="en-US" sz="1600" dirty="0" err="1"/>
              <a:t>대기질</a:t>
            </a:r>
            <a:r>
              <a:rPr lang="ko-KR" altLang="en-US" sz="1600" dirty="0"/>
              <a:t> 가이드라인을 </a:t>
            </a:r>
            <a:r>
              <a:rPr lang="en-US" altLang="ko-KR" sz="1600" dirty="0"/>
              <a:t>1987</a:t>
            </a:r>
            <a:r>
              <a:rPr lang="ko-KR" altLang="en-US" sz="1600" dirty="0"/>
              <a:t>년부터 제시해 왔고</a:t>
            </a:r>
            <a:r>
              <a:rPr lang="en-US" altLang="ko-KR" sz="1600" dirty="0"/>
              <a:t>, 2013</a:t>
            </a:r>
            <a:r>
              <a:rPr lang="ko-KR" altLang="en-US" sz="1600" dirty="0"/>
              <a:t>년에는 세계보건기구 산하의 </a:t>
            </a:r>
            <a:r>
              <a:rPr lang="ko-KR" altLang="en-US" sz="1600" dirty="0" err="1"/>
              <a:t>국제암연구소</a:t>
            </a:r>
            <a:r>
              <a:rPr lang="en-US" altLang="ko-KR" sz="1600" dirty="0"/>
              <a:t>(IARC, International Agency for Research on Cancer)</a:t>
            </a:r>
            <a:r>
              <a:rPr lang="ko-KR" altLang="en-US" sz="1600" dirty="0"/>
              <a:t>에서 미세먼지를 사람에게 발암이 확인된 </a:t>
            </a:r>
            <a:r>
              <a:rPr lang="en-US" altLang="ko-KR" sz="1600" dirty="0"/>
              <a:t>1</a:t>
            </a:r>
            <a:r>
              <a:rPr lang="ko-KR" altLang="en-US" sz="1600" dirty="0"/>
              <a:t>군 발암물질</a:t>
            </a:r>
            <a:r>
              <a:rPr lang="en-US" altLang="ko-KR" sz="1600" dirty="0"/>
              <a:t>(Group 1)</a:t>
            </a:r>
            <a:r>
              <a:rPr lang="ko-KR" altLang="en-US" sz="1600" dirty="0"/>
              <a:t>로 지정하였다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509120"/>
            <a:ext cx="4020111" cy="20005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90575" y="1414837"/>
            <a:ext cx="6858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미세먼지는 계절별로도 큰 차이를 보인다</a:t>
            </a:r>
            <a:r>
              <a:rPr lang="en-US" altLang="ko-KR" sz="1600" dirty="0"/>
              <a:t>. </a:t>
            </a:r>
            <a:r>
              <a:rPr lang="ko-KR" altLang="en-US" sz="1600" dirty="0"/>
              <a:t>우선 봄에는 이동성 저기압과 건조한 지표면의 영향으로 황사를 동반한 고농도 미세먼지가 발생할 가능성이 크다</a:t>
            </a:r>
            <a:r>
              <a:rPr lang="en-US" altLang="ko-KR" sz="1600" dirty="0"/>
              <a:t>. </a:t>
            </a:r>
            <a:r>
              <a:rPr lang="ko-KR" altLang="en-US" sz="1600" dirty="0"/>
              <a:t>반면 비가 많은 여름철에는 미세먼지 농도가 낮아질 가능성이 높다</a:t>
            </a:r>
            <a:r>
              <a:rPr lang="en-US" altLang="ko-KR" sz="1600" dirty="0"/>
              <a:t>. </a:t>
            </a:r>
            <a:r>
              <a:rPr lang="ko-KR" altLang="en-US" sz="1600" dirty="0"/>
              <a:t>왜냐하면 비가 내리면 미세먼지와 같은 대기오염물질이 빗방울에 씻겨 제거됨으로써 대기가 깨끗해지기 때문이다</a:t>
            </a:r>
            <a:r>
              <a:rPr lang="en-US" altLang="ko-KR" sz="1600" dirty="0"/>
              <a:t>. </a:t>
            </a:r>
            <a:r>
              <a:rPr lang="ko-KR" altLang="en-US" sz="1600" dirty="0"/>
              <a:t>가을을 상징하는 ‘천고마비’라 함은 가을 하늘이 높고 청명함을 뜻한다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가을에는 미세먼지가 상대적으로 적은데 이는 다른 계절에 비해 기압계의 흐름이 빠르고 지역적인 대기의 순환이 원활하기 때문이다</a:t>
            </a:r>
            <a:r>
              <a:rPr lang="en-US" altLang="ko-KR" sz="1600" dirty="0"/>
              <a:t>. </a:t>
            </a:r>
            <a:r>
              <a:rPr lang="ko-KR" altLang="en-US" sz="1600" dirty="0"/>
              <a:t>난방 등 연료사용이 증가하는 겨울이 되면 다시 미세먼지 농도가 높아질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서울의 경우 </a:t>
            </a:r>
            <a:r>
              <a:rPr lang="en-US" altLang="ko-KR" sz="1600" dirty="0"/>
              <a:t>2012~2014</a:t>
            </a:r>
            <a:r>
              <a:rPr lang="ko-KR" altLang="en-US" sz="1600" dirty="0"/>
              <a:t>년 기준 계절별 미세먼지</a:t>
            </a:r>
            <a:r>
              <a:rPr lang="en-US" altLang="ko-KR" sz="1600" dirty="0"/>
              <a:t>(PM10) </a:t>
            </a:r>
            <a:r>
              <a:rPr lang="ko-KR" altLang="en-US" sz="1600" dirty="0"/>
              <a:t>농도는 </a:t>
            </a:r>
            <a:r>
              <a:rPr lang="en-US" altLang="ko-KR" sz="1600" dirty="0"/>
              <a:t>30~60㎍/㎥</a:t>
            </a:r>
            <a:r>
              <a:rPr lang="ko-KR" altLang="en-US" sz="1600" dirty="0"/>
              <a:t>로 겨울과 봄에 미세먼지 농도가 높았고 여름과 가을에는 상대적으로 낮았다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924944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가정 및 설명</a:t>
            </a:r>
            <a:endParaRPr lang="en-US" altLang="ko-KR" dirty="0" smtClean="0"/>
          </a:p>
          <a:p>
            <a:r>
              <a:rPr lang="ko-KR" altLang="en-US" dirty="0" smtClean="0"/>
              <a:t>계절별 변동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이것도 빼려면 </a:t>
            </a:r>
            <a:r>
              <a:rPr lang="ko-KR" altLang="en-US" dirty="0" err="1" smtClean="0"/>
              <a:t>빼도됌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845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78" y="457733"/>
            <a:ext cx="7018322" cy="3359482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908390" y="3596958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2627" y="647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미세먼지</a:t>
            </a:r>
            <a:r>
              <a:rPr lang="en-US" altLang="ko-KR" dirty="0" smtClean="0"/>
              <a:t>] </a:t>
            </a:r>
            <a:r>
              <a:rPr lang="ko-KR" altLang="en-US" dirty="0" smtClean="0"/>
              <a:t>동민씨 </a:t>
            </a:r>
            <a:r>
              <a:rPr lang="en-US" altLang="ko-KR" dirty="0" smtClean="0"/>
              <a:t>R </a:t>
            </a:r>
            <a:r>
              <a:rPr lang="ko-KR" altLang="en-US" dirty="0" smtClean="0"/>
              <a:t>시각화 자리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15" y="3834173"/>
            <a:ext cx="7019586" cy="30408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328498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분석 미세먼지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889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908390" y="3596958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2627" y="647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동민씨 </a:t>
            </a:r>
            <a:r>
              <a:rPr lang="en-US" altLang="ko-KR" dirty="0" smtClean="0"/>
              <a:t>R </a:t>
            </a:r>
            <a:r>
              <a:rPr lang="ko-KR" altLang="en-US" dirty="0" smtClean="0"/>
              <a:t>시각화 자리</a:t>
            </a:r>
            <a:r>
              <a:rPr lang="en-US" altLang="ko-KR" dirty="0" smtClean="0"/>
              <a:t>2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14" y="447842"/>
            <a:ext cx="7019586" cy="30462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14" y="3526036"/>
            <a:ext cx="7019586" cy="3335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306896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분석 미세먼지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국내 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611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653</Words>
  <Application>Microsoft Office PowerPoint</Application>
  <PresentationFormat>화면 슬라이드 쇼(4:3)</PresentationFormat>
  <Paragraphs>91</Paragraphs>
  <Slides>24</Slides>
  <Notes>2</Notes>
  <HiddenSlides>0</HiddenSlides>
  <MMClips>2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6" baseType="lpstr"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49</cp:revision>
  <dcterms:created xsi:type="dcterms:W3CDTF">2019-01-03T03:34:56Z</dcterms:created>
  <dcterms:modified xsi:type="dcterms:W3CDTF">2019-01-07T02:03:56Z</dcterms:modified>
</cp:coreProperties>
</file>